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71" r:id="rId3"/>
    <p:sldId id="312" r:id="rId4"/>
    <p:sldId id="313" r:id="rId5"/>
    <p:sldId id="375" r:id="rId6"/>
    <p:sldId id="376" r:id="rId7"/>
    <p:sldId id="314" r:id="rId8"/>
    <p:sldId id="316" r:id="rId9"/>
    <p:sldId id="317" r:id="rId10"/>
    <p:sldId id="318" r:id="rId11"/>
    <p:sldId id="350" r:id="rId12"/>
    <p:sldId id="377" r:id="rId13"/>
    <p:sldId id="319" r:id="rId14"/>
    <p:sldId id="320" r:id="rId15"/>
    <p:sldId id="378" r:id="rId16"/>
    <p:sldId id="351" r:id="rId17"/>
    <p:sldId id="321" r:id="rId18"/>
    <p:sldId id="352" r:id="rId19"/>
    <p:sldId id="324" r:id="rId20"/>
    <p:sldId id="325" r:id="rId21"/>
    <p:sldId id="326" r:id="rId22"/>
    <p:sldId id="357" r:id="rId23"/>
    <p:sldId id="328" r:id="rId24"/>
    <p:sldId id="329" r:id="rId25"/>
    <p:sldId id="353" r:id="rId26"/>
    <p:sldId id="354" r:id="rId27"/>
    <p:sldId id="330" r:id="rId28"/>
    <p:sldId id="358" r:id="rId29"/>
    <p:sldId id="370" r:id="rId30"/>
    <p:sldId id="363" r:id="rId31"/>
    <p:sldId id="364" r:id="rId32"/>
    <p:sldId id="365" r:id="rId33"/>
    <p:sldId id="366" r:id="rId34"/>
    <p:sldId id="331" r:id="rId35"/>
    <p:sldId id="332" r:id="rId36"/>
    <p:sldId id="372" r:id="rId37"/>
    <p:sldId id="373" r:id="rId38"/>
    <p:sldId id="355" r:id="rId39"/>
    <p:sldId id="379" r:id="rId40"/>
    <p:sldId id="333" r:id="rId41"/>
    <p:sldId id="334" r:id="rId42"/>
    <p:sldId id="335" r:id="rId43"/>
    <p:sldId id="380" r:id="rId44"/>
    <p:sldId id="337" r:id="rId45"/>
    <p:sldId id="338" r:id="rId46"/>
    <p:sldId id="356" r:id="rId47"/>
    <p:sldId id="339" r:id="rId48"/>
    <p:sldId id="359" r:id="rId49"/>
    <p:sldId id="360" r:id="rId50"/>
    <p:sldId id="340" r:id="rId51"/>
    <p:sldId id="341" r:id="rId52"/>
    <p:sldId id="342" r:id="rId53"/>
    <p:sldId id="343" r:id="rId54"/>
    <p:sldId id="344" r:id="rId55"/>
    <p:sldId id="374" r:id="rId56"/>
    <p:sldId id="345" r:id="rId57"/>
    <p:sldId id="346" r:id="rId58"/>
    <p:sldId id="347" r:id="rId5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20.png>
</file>

<file path=ppt/media/image31.png>
</file>

<file path=ppt/media/image3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496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00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63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82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1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377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0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38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014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1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19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2AA1F-FA2E-44BF-8D56-EE3938D53CF6}" type="datetimeFigureOut">
              <a:rPr lang="en-US" smtClean="0"/>
              <a:t>11/17/2022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2D794-ADAC-49DB-BF54-F8FBBF1C0069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79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819048"/>
            <a:ext cx="9144000" cy="2387600"/>
          </a:xfrm>
        </p:spPr>
        <p:txBody>
          <a:bodyPr/>
          <a:lstStyle/>
          <a:p>
            <a:r>
              <a:rPr lang="fr-FR" dirty="0" smtClean="0"/>
              <a:t>CONDITIONNEIVŒNT D'AIR</a:t>
            </a:r>
            <a:br>
              <a:rPr lang="fr-FR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4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44286" y="2176794"/>
            <a:ext cx="10809514" cy="25423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dirty="0">
                <a:solidFill>
                  <a:srgbClr val="000000"/>
                </a:solidFill>
              </a:rPr>
              <a:t>3 - </a:t>
            </a:r>
            <a:r>
              <a:rPr lang="fr-FR" b="1" u="sng" dirty="0">
                <a:solidFill>
                  <a:srgbClr val="000000"/>
                </a:solidFill>
              </a:rPr>
              <a:t>Calculateurs</a:t>
            </a:r>
            <a:endParaRPr lang="fr-FR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Le pilotage de la pressurisation est assuré par deux </a:t>
            </a:r>
            <a:r>
              <a:rPr lang="fr-FR" b="1" dirty="0">
                <a:solidFill>
                  <a:srgbClr val="000000"/>
                </a:solidFill>
              </a:rPr>
              <a:t>calculateurs </a:t>
            </a:r>
            <a:r>
              <a:rPr lang="fr-FR" dirty="0">
                <a:solidFill>
                  <a:srgbClr val="000000"/>
                </a:solidFill>
              </a:rPr>
              <a:t>(pressure </a:t>
            </a:r>
            <a:r>
              <a:rPr lang="fr-FR" dirty="0" err="1">
                <a:solidFill>
                  <a:srgbClr val="000000"/>
                </a:solidFill>
              </a:rPr>
              <a:t>controlers</a:t>
            </a:r>
            <a:r>
              <a:rPr lang="fr-FR" dirty="0">
                <a:solidFill>
                  <a:srgbClr val="000000"/>
                </a:solidFill>
              </a:rPr>
              <a:t>), dont le rôle est de :</a:t>
            </a:r>
          </a:p>
          <a:p>
            <a:pPr>
              <a:lnSpc>
                <a:spcPct val="150000"/>
              </a:lnSpc>
              <a:buChar char="-"/>
            </a:pPr>
            <a:r>
              <a:rPr lang="fr-FR" dirty="0">
                <a:solidFill>
                  <a:srgbClr val="000000"/>
                </a:solidFill>
              </a:rPr>
              <a:t>gérer l'altitude cabine ;</a:t>
            </a:r>
          </a:p>
          <a:p>
            <a:pPr>
              <a:lnSpc>
                <a:spcPct val="150000"/>
              </a:lnSpc>
              <a:buChar char="-"/>
            </a:pPr>
            <a:r>
              <a:rPr lang="fr-FR" dirty="0">
                <a:solidFill>
                  <a:srgbClr val="000000"/>
                </a:solidFill>
              </a:rPr>
              <a:t>gérer les variations de l'altitude cabine (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cabine) ;</a:t>
            </a:r>
          </a:p>
          <a:p>
            <a:pPr>
              <a:lnSpc>
                <a:spcPct val="150000"/>
              </a:lnSpc>
              <a:buChar char="-"/>
            </a:pPr>
            <a:r>
              <a:rPr lang="fr-FR" dirty="0">
                <a:solidFill>
                  <a:srgbClr val="000000"/>
                </a:solidFill>
              </a:rPr>
              <a:t>assurer le respect de la pression différentielle maximale ;</a:t>
            </a:r>
          </a:p>
          <a:p>
            <a:pPr>
              <a:lnSpc>
                <a:spcPct val="150000"/>
              </a:lnSpc>
              <a:buChar char="-"/>
            </a:pPr>
            <a:r>
              <a:rPr lang="fr-FR" dirty="0">
                <a:solidFill>
                  <a:srgbClr val="000000"/>
                </a:solidFill>
              </a:rPr>
              <a:t>générer les indications et les alarmes.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2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8157" y="1923596"/>
            <a:ext cx="5556366" cy="35410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0372" y="2216151"/>
            <a:ext cx="6096000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b="1" dirty="0" smtClean="0">
                <a:solidFill>
                  <a:srgbClr val="000000"/>
                </a:solidFill>
              </a:rPr>
              <a:t>4 </a:t>
            </a:r>
            <a:r>
              <a:rPr lang="fr-FR" b="1" dirty="0">
                <a:solidFill>
                  <a:srgbClr val="000000"/>
                </a:solidFill>
              </a:rPr>
              <a:t>- </a:t>
            </a:r>
            <a:r>
              <a:rPr lang="fr-FR" b="1" u="sng" dirty="0">
                <a:solidFill>
                  <a:srgbClr val="000000"/>
                </a:solidFill>
              </a:rPr>
              <a:t>Clapets de sécurité de surpression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protection contre les surpressions est assurée par, au minimum, deux </a:t>
            </a:r>
            <a:r>
              <a:rPr lang="fr-FR" b="1" dirty="0">
                <a:solidFill>
                  <a:srgbClr val="000000"/>
                </a:solidFill>
              </a:rPr>
              <a:t>clapets de sécurité de surpression,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</a:t>
            </a:r>
            <a:r>
              <a:rPr lang="fr-FR" dirty="0" smtClean="0">
                <a:solidFill>
                  <a:srgbClr val="000000"/>
                </a:solidFill>
              </a:rPr>
              <a:t>eu</a:t>
            </a:r>
            <a:r>
              <a:rPr lang="fr-FR" b="1" dirty="0" smtClean="0">
                <a:solidFill>
                  <a:srgbClr val="000000"/>
                </a:solidFill>
              </a:rPr>
              <a:t>r</a:t>
            </a:r>
            <a:r>
              <a:rPr lang="fr-FR" dirty="0" smtClean="0">
                <a:solidFill>
                  <a:srgbClr val="000000"/>
                </a:solidFill>
              </a:rPr>
              <a:t> </a:t>
            </a:r>
            <a:r>
              <a:rPr lang="fr-FR" dirty="0">
                <a:solidFill>
                  <a:srgbClr val="000000"/>
                </a:solidFill>
              </a:rPr>
              <a:t>fonctionnement est indépendant des calculateurs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par </a:t>
            </a:r>
            <a:r>
              <a:rPr lang="fr-FR" dirty="0">
                <a:solidFill>
                  <a:srgbClr val="000000"/>
                </a:solidFill>
              </a:rPr>
              <a:t>exemple, sur </a:t>
            </a:r>
            <a:r>
              <a:rPr lang="fr-FR" dirty="0" smtClean="0">
                <a:solidFill>
                  <a:srgbClr val="000000"/>
                </a:solidFill>
              </a:rPr>
              <a:t>A320</a:t>
            </a:r>
            <a:r>
              <a:rPr lang="fr-FR" dirty="0">
                <a:solidFill>
                  <a:srgbClr val="000000"/>
                </a:solidFill>
              </a:rPr>
              <a:t>: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el-GR" dirty="0" smtClean="0">
                <a:solidFill>
                  <a:srgbClr val="000000"/>
                </a:solidFill>
              </a:rPr>
              <a:t>Δ</a:t>
            </a:r>
            <a:r>
              <a:rPr lang="fr-FR" dirty="0" smtClean="0">
                <a:solidFill>
                  <a:srgbClr val="000000"/>
                </a:solidFill>
              </a:rPr>
              <a:t>P </a:t>
            </a:r>
            <a:r>
              <a:rPr lang="fr-FR" dirty="0">
                <a:solidFill>
                  <a:srgbClr val="000000"/>
                </a:solidFill>
              </a:rPr>
              <a:t>maxi normale est de 8,06 PSI,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clapets de surpression s'activant à 8,6 PSI).</a:t>
            </a:r>
          </a:p>
        </p:txBody>
      </p:sp>
      <p:sp>
        <p:nvSpPr>
          <p:cNvPr id="6" name="Rectangle 5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78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64068" y="2069694"/>
            <a:ext cx="3864647" cy="303570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04800" y="1325390"/>
            <a:ext cx="7717973" cy="452431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5 - </a:t>
            </a:r>
            <a:r>
              <a:rPr lang="fr-FR" b="1" u="sng" dirty="0">
                <a:solidFill>
                  <a:srgbClr val="000000"/>
                </a:solidFill>
              </a:rPr>
              <a:t>Clapets de sécurité de pression différentielle inverse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protection contre les pressions différentielles inverses (pression extérieure supérieure à la pression cabine) est assurée par, au minimum, deux </a:t>
            </a:r>
            <a:r>
              <a:rPr lang="fr-FR" b="1" dirty="0">
                <a:solidFill>
                  <a:srgbClr val="000000"/>
                </a:solidFill>
              </a:rPr>
              <a:t>clapets de sécurité de pression différentielle inverse,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fonctionnement est indépendant des calculateurs (par exemple, sur A320, déclenchement à - 0,25 PSI</a:t>
            </a:r>
            <a:r>
              <a:rPr lang="fr-FR" dirty="0" smtClean="0">
                <a:solidFill>
                  <a:srgbClr val="000000"/>
                </a:solidFill>
              </a:rPr>
              <a:t>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Ce </a:t>
            </a:r>
            <a:r>
              <a:rPr lang="fr-FR" dirty="0">
                <a:solidFill>
                  <a:srgbClr val="000000"/>
                </a:solidFill>
              </a:rPr>
              <a:t>cas de figure peut se rencontrer si le taux de descente de l'avion est augmenté, en utilisant par exemple les aérofreins à des altitudes faibles.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Dans </a:t>
            </a:r>
            <a:r>
              <a:rPr lang="fr-FR" dirty="0">
                <a:solidFill>
                  <a:srgbClr val="000000"/>
                </a:solidFill>
              </a:rPr>
              <a:t>ce cas, le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étant limité pour des raisons de confort</a:t>
            </a:r>
            <a:r>
              <a:rPr lang="fr-FR" dirty="0" smtClean="0">
                <a:solidFill>
                  <a:srgbClr val="000000"/>
                </a:solidFill>
              </a:rPr>
              <a:t>,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 </a:t>
            </a:r>
            <a:r>
              <a:rPr lang="fr-FR" dirty="0">
                <a:solidFill>
                  <a:srgbClr val="000000"/>
                </a:solidFill>
              </a:rPr>
              <a:t>l'avion pourrait « rattraper la cabine », selon l'expression consacrée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</p:txBody>
      </p:sp>
      <p:sp>
        <p:nvSpPr>
          <p:cNvPr id="6" name="Rectangle 5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19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64067" y="2069694"/>
            <a:ext cx="3864647" cy="3035706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17713" y="2225636"/>
            <a:ext cx="7717973" cy="27238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5 - </a:t>
            </a:r>
            <a:r>
              <a:rPr lang="fr-FR" b="1" u="sng" dirty="0">
                <a:solidFill>
                  <a:srgbClr val="000000"/>
                </a:solidFill>
              </a:rPr>
              <a:t>Clapets de sécurité de pression différentielle inverse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Certains clapets de protection sont mixtes surpression/pression différentielle inverse, (sur A320, par exemple).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nombre de clapets de sécurité de pression différentielle inverse peut être supérieur à deux (quatre sur B777 ; sur cette machine les clapets de sécurité ne sont pas mixtes).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06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3903" y="2855948"/>
            <a:ext cx="5039618" cy="264421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662526" y="1314451"/>
            <a:ext cx="5070995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profil cabine suit un schéma analogue aux phases de vol de l'avion : montée, croisière, descente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56857" y="185047"/>
            <a:ext cx="525041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opérationnels du système de pressurisation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28600" y="1794204"/>
            <a:ext cx="6096000" cy="32778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b="1" u="sng" dirty="0">
                <a:solidFill>
                  <a:srgbClr val="000000"/>
                </a:solidFill>
              </a:rPr>
              <a:t>La montée </a:t>
            </a:r>
            <a:endParaRPr lang="fr-FR" b="1" u="sng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</a:t>
            </a:r>
            <a:r>
              <a:rPr lang="fr-FR" dirty="0" smtClean="0">
                <a:solidFill>
                  <a:srgbClr val="000000"/>
                </a:solidFill>
              </a:rPr>
              <a:t>montée </a:t>
            </a:r>
            <a:r>
              <a:rPr lang="fr-FR" dirty="0">
                <a:solidFill>
                  <a:srgbClr val="000000"/>
                </a:solidFill>
              </a:rPr>
              <a:t>cabine consiste à faire chuter sa pression vers une valeur qui dépend de l'altitude de croisière de l'avion, tout en respectant la valeur limite de 8 000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 cabine.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Les vannes de décharge s'ouvrent de manière à ce que le </a:t>
            </a:r>
            <a:r>
              <a:rPr lang="fr-FR" b="1" dirty="0">
                <a:solidFill>
                  <a:srgbClr val="000000"/>
                </a:solidFill>
              </a:rPr>
              <a:t>débit de sortie soit supérieur au débit d'entrée.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Pour des raisons de confort, le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est limité (par exemple, 1 000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/min sur A340).</a:t>
            </a:r>
          </a:p>
        </p:txBody>
      </p:sp>
    </p:spTree>
    <p:extLst>
      <p:ext uri="{BB962C8B-B14F-4D97-AF65-F5344CB8AC3E}">
        <p14:creationId xmlns:p14="http://schemas.microsoft.com/office/powerpoint/2010/main" val="146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3903" y="2855948"/>
            <a:ext cx="5039618" cy="264421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662526" y="1314451"/>
            <a:ext cx="5070995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profil cabine suit un schéma analogue aux phases de vol de l'avion : montée, croisière, descente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56857" y="185047"/>
            <a:ext cx="525041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opérationnels du système de pressurisation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85057" y="1297003"/>
            <a:ext cx="6096000" cy="171136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croisière est une phase de vol à pression cabine constante.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b="1" dirty="0">
                <a:solidFill>
                  <a:srgbClr val="000000"/>
                </a:solidFill>
              </a:rPr>
              <a:t>débit d'entrée est égal au débit de sortie. </a:t>
            </a:r>
            <a:r>
              <a:rPr lang="fr-FR" dirty="0">
                <a:solidFill>
                  <a:srgbClr val="000000"/>
                </a:solidFill>
              </a:rPr>
              <a:t>Les vannes de décharge sont </a:t>
            </a:r>
            <a:r>
              <a:rPr lang="fr-FR" b="1" dirty="0">
                <a:solidFill>
                  <a:srgbClr val="000000"/>
                </a:solidFill>
              </a:rPr>
              <a:t>partiellement ouvertes.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5057" y="3503778"/>
            <a:ext cx="6096000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rgbClr val="000000"/>
                </a:solidFill>
              </a:rPr>
              <a:t>La descente </a:t>
            </a:r>
            <a:r>
              <a:rPr lang="fr-FR" dirty="0">
                <a:solidFill>
                  <a:srgbClr val="000000"/>
                </a:solidFill>
              </a:rPr>
              <a:t>cabine consiste à augmenter la pression jusqu'à une valeur proche de celle de l'aéroport de destination.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Pour </a:t>
            </a:r>
            <a:r>
              <a:rPr lang="fr-FR" dirty="0">
                <a:solidFill>
                  <a:srgbClr val="000000"/>
                </a:solidFill>
              </a:rPr>
              <a:t>ce faire, les vannes de décharge sont légèrement refermées, entraînant un </a:t>
            </a:r>
            <a:r>
              <a:rPr lang="fr-FR" b="1" dirty="0">
                <a:solidFill>
                  <a:srgbClr val="000000"/>
                </a:solidFill>
              </a:rPr>
              <a:t>débit de sortie inférieur au débit d'entrée.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Pour des raisons de confort, le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est limité (par exemple, 750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/min sur A340).</a:t>
            </a:r>
          </a:p>
        </p:txBody>
      </p:sp>
      <p:sp>
        <p:nvSpPr>
          <p:cNvPr id="2" name="Rectangle 1"/>
          <p:cNvSpPr/>
          <p:nvPr/>
        </p:nvSpPr>
        <p:spPr>
          <a:xfrm>
            <a:off x="2706583" y="801594"/>
            <a:ext cx="1314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>
                <a:solidFill>
                  <a:srgbClr val="000000"/>
                </a:solidFill>
              </a:rPr>
              <a:t>La croisière 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2662853" y="3134446"/>
            <a:ext cx="13579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>
                <a:solidFill>
                  <a:srgbClr val="000000"/>
                </a:solidFill>
              </a:rPr>
              <a:t>La descente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40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08856" y="978226"/>
            <a:ext cx="6455229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 profil cabine théorique de la figure </a:t>
            </a:r>
            <a:r>
              <a:rPr lang="fr-FR" dirty="0" smtClean="0">
                <a:solidFill>
                  <a:srgbClr val="000000"/>
                </a:solidFill>
              </a:rPr>
              <a:t>doit </a:t>
            </a:r>
            <a:r>
              <a:rPr lang="fr-FR" dirty="0">
                <a:solidFill>
                  <a:srgbClr val="000000"/>
                </a:solidFill>
              </a:rPr>
              <a:t>être légèrement amendé pour les raisons suivantes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56857" y="185047"/>
            <a:ext cx="525041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opérationnels du système de pressurisation</a:t>
            </a:r>
            <a:endParaRPr lang="en-US" dirty="0"/>
          </a:p>
        </p:txBody>
      </p:sp>
      <p:pic>
        <p:nvPicPr>
          <p:cNvPr id="8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27116" y="1534884"/>
            <a:ext cx="4736796" cy="344464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08857" y="1826047"/>
            <a:ext cx="6455228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Pendant le décollage, la cabine subit une </a:t>
            </a:r>
            <a:r>
              <a:rPr lang="fr-FR" b="1" dirty="0" err="1">
                <a:solidFill>
                  <a:srgbClr val="000000"/>
                </a:solidFill>
              </a:rPr>
              <a:t>prépressurisation</a:t>
            </a:r>
            <a:r>
              <a:rPr lang="fr-FR" b="1" dirty="0">
                <a:solidFill>
                  <a:srgbClr val="000000"/>
                </a:solidFill>
              </a:rPr>
              <a:t>, </a:t>
            </a:r>
            <a:r>
              <a:rPr lang="fr-FR" dirty="0">
                <a:solidFill>
                  <a:srgbClr val="000000"/>
                </a:solidFill>
              </a:rPr>
              <a:t>de manière à amener sa pression à une valeur légèrement supérieure, de l'ordre de 0,1 PSI (ce qui correspond à 200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), à la pression ambiante.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Cette fonction s'enclenche généralement lorsque les manettes de poussée sont placées en position décollage.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Ceci a pour but d'éviter des à-coups de pression cabine qui seraient liés au déplacement que subissent les vannes de décharge arrière pendant la rotation avion (prise d'assiette au décollage).</a:t>
            </a:r>
          </a:p>
        </p:txBody>
      </p:sp>
      <p:sp>
        <p:nvSpPr>
          <p:cNvPr id="4" name="Rectangle 3"/>
          <p:cNvSpPr/>
          <p:nvPr/>
        </p:nvSpPr>
        <p:spPr>
          <a:xfrm>
            <a:off x="108857" y="4883735"/>
            <a:ext cx="6455228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Pour l'atterrissage, </a:t>
            </a:r>
            <a:r>
              <a:rPr lang="fr-FR" b="1" dirty="0">
                <a:solidFill>
                  <a:srgbClr val="000000"/>
                </a:solidFill>
              </a:rPr>
              <a:t>l'altitude cabine visée est légèrement inférieure à l'altitude aéroport </a:t>
            </a:r>
            <a:r>
              <a:rPr lang="fr-FR" dirty="0">
                <a:solidFill>
                  <a:srgbClr val="000000"/>
                </a:solidFill>
              </a:rPr>
              <a:t>de manière à conserver une pression différentielle de l'ordre de 0,1 PSI à l'impact pour des raisons structurales.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Une fois l'avion </a:t>
            </a:r>
            <a:r>
              <a:rPr lang="fr-FR" b="1" dirty="0">
                <a:solidFill>
                  <a:srgbClr val="000000"/>
                </a:solidFill>
              </a:rPr>
              <a:t>au sol, les vannes de décharge s'ouvrent totalement </a:t>
            </a:r>
            <a:r>
              <a:rPr lang="fr-FR" dirty="0">
                <a:solidFill>
                  <a:srgbClr val="000000"/>
                </a:solidFill>
              </a:rPr>
              <a:t>afin de dépressuriser l'avion.</a:t>
            </a:r>
          </a:p>
        </p:txBody>
      </p:sp>
    </p:spTree>
    <p:extLst>
      <p:ext uri="{BB962C8B-B14F-4D97-AF65-F5344CB8AC3E}">
        <p14:creationId xmlns:p14="http://schemas.microsoft.com/office/powerpoint/2010/main" val="219566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7740" y="1501026"/>
            <a:ext cx="4746171" cy="478429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48343" y="1583247"/>
            <a:ext cx="6727371" cy="461985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fonctionnement normal, la pressurisation est entièrement automatique et ne nécessite aucune action particulière de la part de l'équipage.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 système comprend deux contrôleurs de pressurisation (calculateurs), dont chacun contrôle un moteur de la ou des vannes de décharge pour le fonctionnement en mode automatique.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Un contrôleur est actif </a:t>
            </a:r>
            <a:r>
              <a:rPr lang="fr-FR" dirty="0" smtClean="0">
                <a:solidFill>
                  <a:srgbClr val="000000"/>
                </a:solidFill>
              </a:rPr>
              <a:t>l'autre </a:t>
            </a:r>
            <a:r>
              <a:rPr lang="fr-FR" dirty="0">
                <a:solidFill>
                  <a:srgbClr val="000000"/>
                </a:solidFill>
              </a:rPr>
              <a:t>est en attente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Il </a:t>
            </a:r>
            <a:r>
              <a:rPr lang="fr-FR" dirty="0">
                <a:solidFill>
                  <a:srgbClr val="000000"/>
                </a:solidFill>
              </a:rPr>
              <a:t>prendrait en charge la pressurisation en cas de panne du contrôleur actif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sur </a:t>
            </a:r>
            <a:r>
              <a:rPr lang="fr-FR" dirty="0">
                <a:solidFill>
                  <a:srgbClr val="000000"/>
                </a:solidFill>
              </a:rPr>
              <a:t>certains avions, le contrôleur actif change à chaque </a:t>
            </a:r>
            <a:r>
              <a:rPr lang="fr-FR" dirty="0" smtClean="0">
                <a:solidFill>
                  <a:srgbClr val="000000"/>
                </a:solidFill>
              </a:rPr>
              <a:t>atterrissage).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371746" y="141905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38600" y="603146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 smtClean="0">
                <a:solidFill>
                  <a:srgbClr val="000000"/>
                </a:solidFill>
              </a:rPr>
              <a:t>Mode </a:t>
            </a:r>
            <a:r>
              <a:rPr lang="fr-FR" b="1" dirty="0">
                <a:solidFill>
                  <a:srgbClr val="000000"/>
                </a:solidFill>
              </a:rPr>
              <a:t>normal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55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7740" y="1629282"/>
            <a:ext cx="4272480" cy="430680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52401" y="1680505"/>
            <a:ext cx="6814458" cy="42043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contrôleurs de pressurisation reçoivent des informations de différents calculateurs et, en particulier,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des </a:t>
            </a:r>
            <a:r>
              <a:rPr lang="fr-FR" dirty="0">
                <a:solidFill>
                  <a:srgbClr val="000000"/>
                </a:solidFill>
              </a:rPr>
              <a:t>calculateurs de gestion de </a:t>
            </a:r>
            <a:r>
              <a:rPr lang="fr-FR" dirty="0" smtClean="0">
                <a:solidFill>
                  <a:srgbClr val="000000"/>
                </a:solidFill>
              </a:rPr>
              <a:t>vol:</a:t>
            </a:r>
          </a:p>
          <a:p>
            <a:pPr lvl="1"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FMC</a:t>
            </a:r>
            <a:r>
              <a:rPr lang="fr-FR" dirty="0">
                <a:solidFill>
                  <a:srgbClr val="000000"/>
                </a:solidFill>
              </a:rPr>
              <a:t>, Flight Management Computers pour Boeing ; </a:t>
            </a:r>
            <a:endParaRPr lang="fr-FR" dirty="0" smtClean="0">
              <a:solidFill>
                <a:srgbClr val="000000"/>
              </a:solidFill>
            </a:endParaRPr>
          </a:p>
          <a:p>
            <a:pPr lvl="1"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FMGC</a:t>
            </a:r>
            <a:r>
              <a:rPr lang="fr-FR" dirty="0">
                <a:solidFill>
                  <a:srgbClr val="000000"/>
                </a:solidFill>
              </a:rPr>
              <a:t>, Flight Management and Guidance Computers pour </a:t>
            </a:r>
            <a:r>
              <a:rPr lang="fr-FR" dirty="0" smtClean="0">
                <a:solidFill>
                  <a:srgbClr val="000000"/>
                </a:solidFill>
              </a:rPr>
              <a:t>Airbus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des </a:t>
            </a:r>
            <a:r>
              <a:rPr lang="fr-FR" dirty="0">
                <a:solidFill>
                  <a:srgbClr val="000000"/>
                </a:solidFill>
              </a:rPr>
              <a:t>centrales aérodynamiques et inertielles </a:t>
            </a:r>
            <a:r>
              <a:rPr lang="fr-FR" dirty="0" smtClean="0">
                <a:solidFill>
                  <a:srgbClr val="000000"/>
                </a:solidFill>
              </a:rPr>
              <a:t>: </a:t>
            </a:r>
          </a:p>
          <a:p>
            <a:pPr lvl="1"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ADIRU</a:t>
            </a:r>
            <a:r>
              <a:rPr lang="fr-FR" dirty="0">
                <a:solidFill>
                  <a:srgbClr val="000000"/>
                </a:solidFill>
              </a:rPr>
              <a:t>, Air Data </a:t>
            </a:r>
            <a:r>
              <a:rPr lang="fr-FR" dirty="0" err="1">
                <a:solidFill>
                  <a:srgbClr val="000000"/>
                </a:solidFill>
              </a:rPr>
              <a:t>Inertial</a:t>
            </a:r>
            <a:r>
              <a:rPr lang="fr-FR" dirty="0">
                <a:solidFill>
                  <a:srgbClr val="000000"/>
                </a:solidFill>
              </a:rPr>
              <a:t> Reference </a:t>
            </a:r>
            <a:r>
              <a:rPr lang="fr-FR" dirty="0" err="1">
                <a:solidFill>
                  <a:srgbClr val="000000"/>
                </a:solidFill>
              </a:rPr>
              <a:t>Units</a:t>
            </a:r>
            <a:r>
              <a:rPr lang="fr-FR" dirty="0">
                <a:solidFill>
                  <a:srgbClr val="000000"/>
                </a:solidFill>
              </a:rPr>
              <a:t>).</a:t>
            </a:r>
          </a:p>
          <a:p>
            <a:pPr algn="just"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Ces informations comprennent 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 profil de vol de l'avion : </a:t>
            </a:r>
            <a:r>
              <a:rPr lang="fr-FR" dirty="0" smtClean="0">
                <a:solidFill>
                  <a:srgbClr val="000000"/>
                </a:solidFill>
              </a:rPr>
              <a:t>montée, croisière, descente 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et le QNH du terrain de destination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 smtClean="0">
                <a:solidFill>
                  <a:srgbClr val="000000"/>
                </a:solidFill>
              </a:rPr>
              <a:t>Mode </a:t>
            </a:r>
            <a:r>
              <a:rPr lang="fr-FR" b="1" dirty="0">
                <a:solidFill>
                  <a:srgbClr val="000000"/>
                </a:solidFill>
              </a:rPr>
              <a:t>normal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992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7740" y="3488878"/>
            <a:ext cx="4358158" cy="31405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3" name="Rectangle 2"/>
          <p:cNvSpPr/>
          <p:nvPr/>
        </p:nvSpPr>
        <p:spPr>
          <a:xfrm>
            <a:off x="206828" y="3949397"/>
            <a:ext cx="6487886" cy="2031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S'ils </a:t>
            </a:r>
            <a:r>
              <a:rPr lang="fr-FR" dirty="0">
                <a:solidFill>
                  <a:srgbClr val="000000"/>
                </a:solidFill>
              </a:rPr>
              <a:t>ne reçoivent plus les informations nécessaires, ils fonctionnent en mode dit « interne</a:t>
            </a:r>
            <a:r>
              <a:rPr lang="fr-FR" dirty="0" smtClean="0">
                <a:solidFill>
                  <a:srgbClr val="000000"/>
                </a:solidFill>
              </a:rPr>
              <a:t>»: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montée et la descente cabine étant gérées grâce à une loi préprogrammée. </a:t>
            </a:r>
          </a:p>
          <a:p>
            <a:pPr marL="742950" lvl="1" indent="-285750" algn="just">
              <a:buFont typeface="Courier New" panose="02070309020205020404" pitchFamily="49" charset="0"/>
              <a:buChar char="o"/>
            </a:pPr>
            <a:r>
              <a:rPr lang="fr-FR" dirty="0">
                <a:solidFill>
                  <a:srgbClr val="000000"/>
                </a:solidFill>
              </a:rPr>
              <a:t>Pendant la montée et la descente, le </a:t>
            </a:r>
            <a:r>
              <a:rPr lang="fr-FR" dirty="0" smtClean="0">
                <a:solidFill>
                  <a:srgbClr val="000000"/>
                </a:solidFill>
              </a:rPr>
              <a:t>«</a:t>
            </a:r>
            <a:r>
              <a:rPr lang="fr-FR" dirty="0" err="1" smtClean="0">
                <a:solidFill>
                  <a:srgbClr val="000000"/>
                </a:solidFill>
              </a:rPr>
              <a:t>vario</a:t>
            </a:r>
            <a:r>
              <a:rPr lang="fr-FR" dirty="0" smtClean="0">
                <a:solidFill>
                  <a:srgbClr val="000000"/>
                </a:solidFill>
              </a:rPr>
              <a:t> cabine» </a:t>
            </a:r>
            <a:r>
              <a:rPr lang="fr-FR" dirty="0">
                <a:solidFill>
                  <a:srgbClr val="000000"/>
                </a:solidFill>
              </a:rPr>
              <a:t>dépend du «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smtClean="0">
                <a:solidFill>
                  <a:srgbClr val="000000"/>
                </a:solidFill>
              </a:rPr>
              <a:t>avion», </a:t>
            </a:r>
            <a:r>
              <a:rPr lang="fr-FR" dirty="0">
                <a:solidFill>
                  <a:srgbClr val="000000"/>
                </a:solidFill>
              </a:rPr>
              <a:t>le système fonctionnant en mode proportionnel.</a:t>
            </a:r>
          </a:p>
        </p:txBody>
      </p:sp>
      <p:sp>
        <p:nvSpPr>
          <p:cNvPr id="5" name="Rectangle 4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 smtClean="0">
                <a:solidFill>
                  <a:srgbClr val="000000"/>
                </a:solidFill>
              </a:rPr>
              <a:t>Mode </a:t>
            </a:r>
            <a:r>
              <a:rPr lang="fr-FR" b="1" dirty="0">
                <a:solidFill>
                  <a:srgbClr val="000000"/>
                </a:solidFill>
              </a:rPr>
              <a:t>normal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6828" y="1617410"/>
            <a:ext cx="6487886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Lorsque les calculateurs de pressurisation reçoivent toutes les informations nécessaires, ils fonctionnent en mode dit «externe».</a:t>
            </a:r>
          </a:p>
        </p:txBody>
      </p:sp>
      <p:pic>
        <p:nvPicPr>
          <p:cNvPr id="7" name="Espace réservé du contenu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0529" y="602223"/>
            <a:ext cx="3675369" cy="267276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59733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3182" y="2786329"/>
            <a:ext cx="6096000" cy="20313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/>
            <a:r>
              <a:rPr lang="fr-FR" dirty="0" smtClean="0"/>
              <a:t>Le conditionnement d'air permet de recréer en altitude les mêmes conditions de vie et de confort qu'au sol pour les passagers et l'équipage. </a:t>
            </a:r>
          </a:p>
          <a:p>
            <a:pPr algn="just"/>
            <a:r>
              <a:rPr lang="fr-FR" dirty="0" smtClean="0"/>
              <a:t>Trois fonctions sont nécessaires pour assurer ces conditions :</a:t>
            </a:r>
            <a:endParaRPr lang="fr-F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la climatisation confort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la ventilation vie  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/>
              <a:t>la pressurisation vie</a:t>
            </a:r>
            <a:endParaRPr lang="en-US" dirty="0"/>
          </a:p>
        </p:txBody>
      </p:sp>
      <p:pic>
        <p:nvPicPr>
          <p:cNvPr id="12" name="Image 1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0181" y="1798698"/>
            <a:ext cx="5273633" cy="3759943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9" name="Rectangle 8"/>
          <p:cNvSpPr/>
          <p:nvPr/>
        </p:nvSpPr>
        <p:spPr>
          <a:xfrm>
            <a:off x="173182" y="5310513"/>
            <a:ext cx="6096000" cy="94897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96545" marR="8890" indent="-285750" algn="just">
              <a:spcAft>
                <a:spcPts val="245"/>
              </a:spcAft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Dans un avion pressurisé, ces trois fonctions sont simultanées ; </a:t>
            </a:r>
            <a:endParaRPr lang="fr-FR" dirty="0" smtClean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96545" marR="8890" indent="-285750" algn="just">
              <a:spcAft>
                <a:spcPts val="245"/>
              </a:spcAft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 </a:t>
            </a:r>
            <a:r>
              <a:rPr lang="fr-F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secours </a:t>
            </a:r>
            <a:r>
              <a:rPr lang="fr-FR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seule </a:t>
            </a:r>
            <a:r>
              <a:rPr lang="fr-FR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la ventilation sera assurée.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3182" y="1060034"/>
            <a:ext cx="6096000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pressurisation et le conditionnement d'air contrôlent la </a:t>
            </a:r>
            <a:r>
              <a:rPr lang="fr-FR" b="1" dirty="0">
                <a:solidFill>
                  <a:srgbClr val="000000"/>
                </a:solidFill>
              </a:rPr>
              <a:t>ventilation, </a:t>
            </a:r>
            <a:r>
              <a:rPr lang="fr-FR" dirty="0">
                <a:solidFill>
                  <a:srgbClr val="000000"/>
                </a:solidFill>
              </a:rPr>
              <a:t>la </a:t>
            </a:r>
            <a:r>
              <a:rPr lang="fr-FR" b="1" dirty="0">
                <a:solidFill>
                  <a:srgbClr val="000000"/>
                </a:solidFill>
              </a:rPr>
              <a:t>température </a:t>
            </a:r>
            <a:r>
              <a:rPr lang="fr-FR" dirty="0">
                <a:solidFill>
                  <a:srgbClr val="000000"/>
                </a:solidFill>
              </a:rPr>
              <a:t>et la </a:t>
            </a:r>
            <a:r>
              <a:rPr lang="fr-FR" b="1" dirty="0">
                <a:solidFill>
                  <a:srgbClr val="000000"/>
                </a:solidFill>
              </a:rPr>
              <a:t>pression </a:t>
            </a:r>
            <a:r>
              <a:rPr lang="fr-FR" dirty="0">
                <a:solidFill>
                  <a:srgbClr val="000000"/>
                </a:solidFill>
              </a:rPr>
              <a:t>dans la cabine.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L'humidité </a:t>
            </a:r>
            <a:r>
              <a:rPr lang="fr-FR" dirty="0">
                <a:solidFill>
                  <a:srgbClr val="000000"/>
                </a:solidFill>
              </a:rPr>
              <a:t>dans la cabine n'est généralement pas régulée.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On </a:t>
            </a:r>
            <a:r>
              <a:rPr lang="fr-FR" dirty="0">
                <a:solidFill>
                  <a:srgbClr val="000000"/>
                </a:solidFill>
              </a:rPr>
              <a:t>dit aussi que l'air conditionné est </a:t>
            </a:r>
            <a:r>
              <a:rPr lang="fr-FR" b="1" dirty="0">
                <a:solidFill>
                  <a:srgbClr val="000000"/>
                </a:solidFill>
              </a:rPr>
              <a:t>un air traité en température et en pression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968777" y="185448"/>
            <a:ext cx="3942939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Pressurisation et conditionnement </a:t>
            </a:r>
            <a:r>
              <a:rPr lang="fr-FR" dirty="0">
                <a:solidFill>
                  <a:srgbClr val="000000"/>
                </a:solidFill>
              </a:rPr>
              <a:t>d'air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484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0318" y="3457562"/>
            <a:ext cx="7554013" cy="262755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230085" y="1418940"/>
            <a:ext cx="10210801" cy="129586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les calculateurs de pressurisation ne reçoivent plus l'information d'altitude du terrain d'atterrissage normalement fournie par le FMS,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l'équipage </a:t>
            </a:r>
            <a:r>
              <a:rPr lang="fr-FR" dirty="0">
                <a:solidFill>
                  <a:srgbClr val="000000"/>
                </a:solidFill>
              </a:rPr>
              <a:t>peut l'afficher grâce à un sélecteur situé sur le panneau de commande de pressurisation.</a:t>
            </a:r>
            <a:endParaRPr lang="fr-FR" sz="36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>
                <a:solidFill>
                  <a:srgbClr val="000000"/>
                </a:solidFill>
              </a:rPr>
              <a:t>Mode dégradé</a:t>
            </a:r>
          </a:p>
        </p:txBody>
      </p:sp>
    </p:spTree>
    <p:extLst>
      <p:ext uri="{BB962C8B-B14F-4D97-AF65-F5344CB8AC3E}">
        <p14:creationId xmlns:p14="http://schemas.microsoft.com/office/powerpoint/2010/main" val="42311166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6571" y="1180418"/>
            <a:ext cx="11789229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la pressurisation ne fonctionne plus en automatique, l'équipage a la possibilité de piloter directement la ou les vannes de décharge, grâce à (des) un inverseur(s) électrique(s) situé sur le panneau de commande de pressurisation : c'est le </a:t>
            </a:r>
            <a:r>
              <a:rPr lang="fr-FR" b="1" dirty="0">
                <a:solidFill>
                  <a:srgbClr val="000000"/>
                </a:solidFill>
              </a:rPr>
              <a:t>mode manuel.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Cette opération s'effectue en contrôlant les actions par observation des paramètres de pressurisation </a:t>
            </a:r>
            <a:r>
              <a:rPr lang="fr-FR" dirty="0" smtClean="0">
                <a:solidFill>
                  <a:srgbClr val="000000"/>
                </a:solidFill>
              </a:rPr>
              <a:t>: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et altitude cabine).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vitesse de déplacement des vannes de décharge est généralement plus faible qu'en automatique.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038600" y="477267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>
                <a:solidFill>
                  <a:srgbClr val="000000"/>
                </a:solidFill>
              </a:rPr>
              <a:t>Mode secours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2195" y="3828004"/>
            <a:ext cx="6679434" cy="2862943"/>
          </a:xfrm>
          <a:prstGeom prst="rect">
            <a:avLst/>
          </a:prstGeom>
        </p:spPr>
      </p:pic>
      <p:pic>
        <p:nvPicPr>
          <p:cNvPr id="11" name="Espace réservé du contenu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546" y="3822561"/>
            <a:ext cx="3291453" cy="2988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55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récents A320. A340, B777...</a:t>
            </a:r>
            <a:endParaRPr lang="fr-FR" dirty="0">
              <a:solidFill>
                <a:srgbClr val="000000"/>
              </a:solidFill>
            </a:endParaRPr>
          </a:p>
          <a:p>
            <a:pPr algn="ctr"/>
            <a:r>
              <a:rPr lang="fr-FR" b="1" dirty="0">
                <a:solidFill>
                  <a:srgbClr val="000000"/>
                </a:solidFill>
              </a:rPr>
              <a:t>Mode secours</a:t>
            </a:r>
          </a:p>
        </p:txBody>
      </p:sp>
      <p:pic>
        <p:nvPicPr>
          <p:cNvPr id="9" name="Espace réservé du contenu 8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194" y="3320143"/>
            <a:ext cx="4796206" cy="314597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09194" y="1426322"/>
            <a:ext cx="11556234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000000"/>
                </a:solidFill>
              </a:rPr>
              <a:t>E</a:t>
            </a:r>
            <a:r>
              <a:rPr lang="fr-FR" dirty="0" smtClean="0">
                <a:solidFill>
                  <a:srgbClr val="000000"/>
                </a:solidFill>
              </a:rPr>
              <a:t>n </a:t>
            </a:r>
            <a:r>
              <a:rPr lang="fr-FR" dirty="0">
                <a:solidFill>
                  <a:srgbClr val="000000"/>
                </a:solidFill>
              </a:rPr>
              <a:t>cas d'amerrissage (« </a:t>
            </a:r>
            <a:r>
              <a:rPr lang="fr-FR" dirty="0" err="1">
                <a:solidFill>
                  <a:srgbClr val="000000"/>
                </a:solidFill>
              </a:rPr>
              <a:t>ditching</a:t>
            </a:r>
            <a:r>
              <a:rPr lang="fr-FR" dirty="0">
                <a:solidFill>
                  <a:srgbClr val="000000"/>
                </a:solidFill>
              </a:rPr>
              <a:t> »), certains avions, notamment Airbus, sont équipés d'un bouton de commande permettant de fermer tous les vannes se situant en dessous de la ligne </a:t>
            </a:r>
            <a:r>
              <a:rPr lang="fr-FR" dirty="0" smtClean="0">
                <a:solidFill>
                  <a:srgbClr val="000000"/>
                </a:solidFill>
              </a:rPr>
              <a:t>de </a:t>
            </a:r>
            <a:r>
              <a:rPr lang="fr-FR" dirty="0">
                <a:solidFill>
                  <a:srgbClr val="000000"/>
                </a:solidFill>
              </a:rPr>
              <a:t>flottaison, en particulier les </a:t>
            </a:r>
            <a:r>
              <a:rPr lang="fr-FR" dirty="0" err="1">
                <a:solidFill>
                  <a:srgbClr val="000000"/>
                </a:solidFill>
              </a:rPr>
              <a:t>outflow</a:t>
            </a:r>
            <a:r>
              <a:rPr lang="fr-FR" dirty="0">
                <a:solidFill>
                  <a:srgbClr val="000000"/>
                </a:solidFill>
              </a:rPr>
              <a:t> valves.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Chez </a:t>
            </a:r>
            <a:r>
              <a:rPr lang="fr-FR" dirty="0">
                <a:solidFill>
                  <a:srgbClr val="000000"/>
                </a:solidFill>
              </a:rPr>
              <a:t>d'autres constructeurs cette commande n'existe pas, et les </a:t>
            </a:r>
            <a:r>
              <a:rPr lang="fr-FR" dirty="0" err="1">
                <a:solidFill>
                  <a:srgbClr val="000000"/>
                </a:solidFill>
              </a:rPr>
              <a:t>outflow</a:t>
            </a:r>
            <a:r>
              <a:rPr lang="fr-FR" dirty="0">
                <a:solidFill>
                  <a:srgbClr val="000000"/>
                </a:solidFill>
              </a:rPr>
              <a:t> valves seront fermées en utilisant le mode manuel.</a:t>
            </a:r>
            <a:endParaRPr lang="fr-FR" sz="3600" dirty="0">
              <a:solidFill>
                <a:srgbClr val="000000"/>
              </a:solidFill>
            </a:endParaRPr>
          </a:p>
        </p:txBody>
      </p:sp>
      <p:pic>
        <p:nvPicPr>
          <p:cNvPr id="12" name="Espace réservé du contenu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1" y="3320143"/>
            <a:ext cx="6607628" cy="3145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9927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1300" y="1842610"/>
            <a:ext cx="4886656" cy="43513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8793" y="2817950"/>
            <a:ext cx="6096000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contrôleur de pressurisation comprend le panneau de commande. </a:t>
            </a:r>
            <a:endParaRPr lang="fr-FR" dirty="0" smtClean="0">
              <a:solidFill>
                <a:srgbClr val="000000"/>
              </a:solidFill>
            </a:endParaRPr>
          </a:p>
          <a:p>
            <a:r>
              <a:rPr lang="fr-FR" dirty="0" smtClean="0">
                <a:solidFill>
                  <a:srgbClr val="000000"/>
                </a:solidFill>
              </a:rPr>
              <a:t>Il </a:t>
            </a:r>
            <a:r>
              <a:rPr lang="fr-FR" dirty="0">
                <a:solidFill>
                  <a:srgbClr val="000000"/>
                </a:solidFill>
              </a:rPr>
              <a:t>possède trois modes de fonctionnement :</a:t>
            </a:r>
          </a:p>
          <a:p>
            <a:pPr>
              <a:buChar char="-"/>
            </a:pPr>
            <a:r>
              <a:rPr lang="fr-FR" dirty="0">
                <a:solidFill>
                  <a:srgbClr val="000000"/>
                </a:solidFill>
              </a:rPr>
              <a:t>mode « AUTO » ; </a:t>
            </a:r>
            <a:endParaRPr lang="fr-FR" dirty="0" smtClean="0">
              <a:solidFill>
                <a:srgbClr val="000000"/>
              </a:solidFill>
            </a:endParaRPr>
          </a:p>
          <a:p>
            <a:pPr>
              <a:buChar char="-"/>
            </a:pPr>
            <a:r>
              <a:rPr lang="fr-FR" dirty="0" smtClean="0">
                <a:solidFill>
                  <a:srgbClr val="000000"/>
                </a:solidFill>
              </a:rPr>
              <a:t>mode </a:t>
            </a:r>
            <a:r>
              <a:rPr lang="fr-FR" dirty="0">
                <a:solidFill>
                  <a:srgbClr val="000000"/>
                </a:solidFill>
              </a:rPr>
              <a:t>« STANDBY » ;</a:t>
            </a:r>
          </a:p>
          <a:p>
            <a:pPr>
              <a:buChar char="-"/>
            </a:pPr>
            <a:r>
              <a:rPr lang="fr-FR" dirty="0">
                <a:solidFill>
                  <a:srgbClr val="000000"/>
                </a:solidFill>
              </a:rPr>
              <a:t>mode « MANUEL ».</a:t>
            </a:r>
          </a:p>
        </p:txBody>
      </p:sp>
      <p:sp>
        <p:nvSpPr>
          <p:cNvPr id="6" name="Rectangle 5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d'ancienne génération </a:t>
            </a:r>
            <a:r>
              <a:rPr lang="fr-FR" b="1" dirty="0" smtClean="0">
                <a:solidFill>
                  <a:srgbClr val="000000"/>
                </a:solidFill>
              </a:rPr>
              <a:t>par </a:t>
            </a:r>
            <a:r>
              <a:rPr lang="fr-FR" b="1" dirty="0">
                <a:solidFill>
                  <a:srgbClr val="000000"/>
                </a:solidFill>
              </a:rPr>
              <a:t>exemple. B737-300 </a:t>
            </a:r>
          </a:p>
        </p:txBody>
      </p:sp>
    </p:spTree>
    <p:extLst>
      <p:ext uri="{BB962C8B-B14F-4D97-AF65-F5344CB8AC3E}">
        <p14:creationId xmlns:p14="http://schemas.microsoft.com/office/powerpoint/2010/main" val="259581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6828" y="1834649"/>
            <a:ext cx="6596742" cy="452431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mode « AUTO » est le mode normal de fonctionnement.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Bien </a:t>
            </a:r>
            <a:r>
              <a:rPr lang="fr-FR" dirty="0">
                <a:solidFill>
                  <a:srgbClr val="000000"/>
                </a:solidFill>
              </a:rPr>
              <a:t>qu'il soit appelé « AUTO », l'équipage doit </a:t>
            </a:r>
            <a:r>
              <a:rPr lang="fr-FR" dirty="0" smtClean="0">
                <a:solidFill>
                  <a:srgbClr val="000000"/>
                </a:solidFill>
              </a:rPr>
              <a:t>afficher: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de croisière (« FLT ALT ») </a:t>
            </a:r>
            <a:endParaRPr lang="fr-FR" dirty="0" smtClean="0">
              <a:solidFill>
                <a:srgbClr val="000000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de l'aéroport d'arrivée (« LAND ALT »).</a:t>
            </a:r>
          </a:p>
          <a:p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montée et descente, la pressurisation fonctionne en </a:t>
            </a:r>
            <a:r>
              <a:rPr lang="fr-FR" b="1" dirty="0">
                <a:solidFill>
                  <a:srgbClr val="000000"/>
                </a:solidFill>
              </a:rPr>
              <a:t>mode proportionnel </a:t>
            </a:r>
            <a:r>
              <a:rPr lang="fr-FR" dirty="0">
                <a:solidFill>
                  <a:srgbClr val="000000"/>
                </a:solidFill>
              </a:rPr>
              <a:t>: le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cabine» est fonction du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avion. </a:t>
            </a:r>
            <a:endParaRPr lang="fr-FR" dirty="0" smtClean="0">
              <a:solidFill>
                <a:srgbClr val="000000"/>
              </a:solidFill>
            </a:endParaRPr>
          </a:p>
          <a:p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croisière, le système maintient la pression différentielle à une valeur constante </a:t>
            </a:r>
            <a:r>
              <a:rPr lang="fr-FR" b="1" dirty="0">
                <a:solidFill>
                  <a:srgbClr val="000000"/>
                </a:solidFill>
              </a:rPr>
              <a:t>(mode isobarique).</a:t>
            </a:r>
            <a:endParaRPr lang="fr-FR" dirty="0">
              <a:solidFill>
                <a:srgbClr val="000000"/>
              </a:solidFill>
            </a:endParaRPr>
          </a:p>
          <a:p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système assure aussi </a:t>
            </a:r>
            <a:r>
              <a:rPr lang="fr-FR" dirty="0" smtClean="0">
                <a:solidFill>
                  <a:srgbClr val="000000"/>
                </a:solidFill>
              </a:rPr>
              <a:t>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 err="1">
                <a:solidFill>
                  <a:srgbClr val="000000"/>
                </a:solidFill>
              </a:rPr>
              <a:t>prépressurisation</a:t>
            </a:r>
            <a:r>
              <a:rPr lang="fr-FR" dirty="0">
                <a:solidFill>
                  <a:srgbClr val="000000"/>
                </a:solidFill>
              </a:rPr>
              <a:t> au décollage, </a:t>
            </a:r>
            <a:endParaRPr lang="fr-FR" dirty="0" smtClean="0">
              <a:solidFill>
                <a:srgbClr val="000000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une </a:t>
            </a:r>
            <a:r>
              <a:rPr lang="fr-FR" dirty="0">
                <a:solidFill>
                  <a:srgbClr val="000000"/>
                </a:solidFill>
              </a:rPr>
              <a:t>légère pressurisation de la cabine à l'atterrissage </a:t>
            </a:r>
            <a:endParaRPr lang="fr-FR" dirty="0" smtClean="0">
              <a:solidFill>
                <a:srgbClr val="000000"/>
              </a:solidFill>
            </a:endParaRP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dépressurisation totale de la cabine après l'atterrissage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  <a:p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d'ancienne génération f par exemple. B737-300 </a:t>
            </a:r>
          </a:p>
        </p:txBody>
      </p:sp>
      <p:pic>
        <p:nvPicPr>
          <p:cNvPr id="7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2815" y="1842610"/>
            <a:ext cx="4886656" cy="435133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2" name="Rectangle 1"/>
          <p:cNvSpPr/>
          <p:nvPr/>
        </p:nvSpPr>
        <p:spPr>
          <a:xfrm>
            <a:off x="2331658" y="1465317"/>
            <a:ext cx="17069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Mode « AUTO »</a:t>
            </a:r>
          </a:p>
        </p:txBody>
      </p:sp>
    </p:spTree>
    <p:extLst>
      <p:ext uri="{BB962C8B-B14F-4D97-AF65-F5344CB8AC3E}">
        <p14:creationId xmlns:p14="http://schemas.microsoft.com/office/powerpoint/2010/main" val="3920380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9487" y="1998574"/>
            <a:ext cx="5856514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cas de panne du mode « AUTO », le système bascule automatiquement sur le mode « STANDBY ».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/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Dans </a:t>
            </a:r>
            <a:r>
              <a:rPr lang="fr-FR" dirty="0">
                <a:solidFill>
                  <a:srgbClr val="000000"/>
                </a:solidFill>
              </a:rPr>
              <a:t>ce mode de fonctionnement, l'équipage doit afficher l'altitude </a:t>
            </a:r>
            <a:r>
              <a:rPr lang="fr-FR" b="1" dirty="0">
                <a:solidFill>
                  <a:srgbClr val="000000"/>
                </a:solidFill>
              </a:rPr>
              <a:t>cabine </a:t>
            </a:r>
            <a:r>
              <a:rPr lang="fr-FR" dirty="0">
                <a:solidFill>
                  <a:srgbClr val="000000"/>
                </a:solidFill>
              </a:rPr>
              <a:t>désirée (« CAB ALT »).</a:t>
            </a:r>
          </a:p>
          <a:p>
            <a:pPr marL="271463" indent="-271463" algn="just"/>
            <a:r>
              <a:rPr lang="fr-FR" dirty="0">
                <a:solidFill>
                  <a:srgbClr val="000000"/>
                </a:solidFill>
              </a:rPr>
              <a:t> </a:t>
            </a:r>
            <a:r>
              <a:rPr lang="fr-FR" dirty="0" smtClean="0">
                <a:solidFill>
                  <a:srgbClr val="000000"/>
                </a:solidFill>
              </a:rPr>
              <a:t>    L'altitude </a:t>
            </a:r>
            <a:r>
              <a:rPr lang="fr-FR" dirty="0">
                <a:solidFill>
                  <a:srgbClr val="000000"/>
                </a:solidFill>
              </a:rPr>
              <a:t>cabine est déduite de l'altitude avion grâce à </a:t>
            </a:r>
            <a:r>
              <a:rPr lang="fr-FR" dirty="0" smtClean="0">
                <a:solidFill>
                  <a:srgbClr val="000000"/>
                </a:solidFill>
              </a:rPr>
              <a:t>  ne </a:t>
            </a:r>
            <a:r>
              <a:rPr lang="fr-FR" dirty="0">
                <a:solidFill>
                  <a:srgbClr val="000000"/>
                </a:solidFill>
              </a:rPr>
              <a:t>échelle de correspondance inscrite près du régulateur.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Pour </a:t>
            </a:r>
            <a:r>
              <a:rPr lang="fr-FR" dirty="0">
                <a:solidFill>
                  <a:srgbClr val="000000"/>
                </a:solidFill>
              </a:rPr>
              <a:t>le décollage et l'atterrissage, il faut afficher l'altitude aéroport moins 200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doit être ajusté grâce au sélecteur </a:t>
            </a:r>
            <a:r>
              <a:rPr lang="fr-FR" dirty="0" smtClean="0">
                <a:solidFill>
                  <a:srgbClr val="000000"/>
                </a:solidFill>
              </a:rPr>
              <a:t>«CABIN </a:t>
            </a:r>
            <a:r>
              <a:rPr lang="fr-FR" dirty="0">
                <a:solidFill>
                  <a:srgbClr val="000000"/>
                </a:solidFill>
              </a:rPr>
              <a:t>RATE </a:t>
            </a:r>
            <a:r>
              <a:rPr lang="fr-FR" dirty="0" smtClean="0">
                <a:solidFill>
                  <a:srgbClr val="000000"/>
                </a:solidFill>
              </a:rPr>
              <a:t>».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d'ancienne génération f par exemple. B737-300 </a:t>
            </a:r>
          </a:p>
        </p:txBody>
      </p:sp>
      <p:pic>
        <p:nvPicPr>
          <p:cNvPr id="7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1300" y="1842610"/>
            <a:ext cx="4886656" cy="43513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147785" y="1473278"/>
            <a:ext cx="20399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Mode « STANDBY »</a:t>
            </a:r>
          </a:p>
        </p:txBody>
      </p:sp>
    </p:spTree>
    <p:extLst>
      <p:ext uri="{BB962C8B-B14F-4D97-AF65-F5344CB8AC3E}">
        <p14:creationId xmlns:p14="http://schemas.microsoft.com/office/powerpoint/2010/main" val="849386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2682075"/>
            <a:ext cx="6150429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cas de défaut des modes « AUTO » et « STANDBY », le mode « MANUAL » est utilisé.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Comme </a:t>
            </a:r>
            <a:r>
              <a:rPr lang="fr-FR" dirty="0">
                <a:solidFill>
                  <a:srgbClr val="000000"/>
                </a:solidFill>
              </a:rPr>
              <a:t>sur les avions récents, la vanne de décharge est pilotée directement grâce à un inverseur,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résultat des actions de l'équipage est contrôlé par observation des évolutions du 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et de l'altitude cabine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371746" y="83441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38600" y="485753"/>
            <a:ext cx="359228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fr-FR" b="1" dirty="0">
                <a:solidFill>
                  <a:srgbClr val="000000"/>
                </a:solidFill>
              </a:rPr>
              <a:t>Avions d'ancienne génération f par exemple. B737-300 </a:t>
            </a:r>
          </a:p>
        </p:txBody>
      </p:sp>
      <p:pic>
        <p:nvPicPr>
          <p:cNvPr id="7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31300" y="1842610"/>
            <a:ext cx="4886656" cy="4351338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096752" y="1984907"/>
            <a:ext cx="203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Mode « MANUAL »</a:t>
            </a:r>
          </a:p>
        </p:txBody>
      </p:sp>
    </p:spTree>
    <p:extLst>
      <p:ext uri="{BB962C8B-B14F-4D97-AF65-F5344CB8AC3E}">
        <p14:creationId xmlns:p14="http://schemas.microsoft.com/office/powerpoint/2010/main" val="3255699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5087" y="1007256"/>
            <a:ext cx="4860620" cy="479703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4797" y="1377370"/>
            <a:ext cx="6335485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l'altitude cabine atteint </a:t>
            </a:r>
            <a:r>
              <a:rPr lang="fr-FR" b="1" dirty="0">
                <a:solidFill>
                  <a:srgbClr val="000000"/>
                </a:solidFill>
              </a:rPr>
              <a:t>10 000 </a:t>
            </a:r>
            <a:r>
              <a:rPr lang="fr-FR" b="1" dirty="0" err="1">
                <a:solidFill>
                  <a:srgbClr val="000000"/>
                </a:solidFill>
              </a:rPr>
              <a:t>ft</a:t>
            </a:r>
            <a:r>
              <a:rPr lang="fr-FR" b="1" dirty="0">
                <a:solidFill>
                  <a:srgbClr val="000000"/>
                </a:solidFill>
              </a:rPr>
              <a:t>, </a:t>
            </a:r>
            <a:r>
              <a:rPr lang="fr-FR" dirty="0">
                <a:solidFill>
                  <a:srgbClr val="000000"/>
                </a:solidFill>
              </a:rPr>
              <a:t>des alarmes visuelles et une alarme auditive alertent l'équipage. </a:t>
            </a:r>
            <a:endParaRPr lang="fr-FR" dirty="0" smtClean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L'alarme </a:t>
            </a:r>
            <a:r>
              <a:rPr lang="fr-FR" dirty="0">
                <a:solidFill>
                  <a:srgbClr val="000000"/>
                </a:solidFill>
              </a:rPr>
              <a:t>auditive est de forte intensité, généralement du type sirène ou klaxon intermittent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796" y="4053038"/>
            <a:ext cx="6335485" cy="25423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opérationnelle maximale des avions n'est généralement pas limitée par la pressurisation.</a:t>
            </a:r>
          </a:p>
          <a:p>
            <a:pPr algn="just"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Si tel était le cas, l'altitude maximale de vol serait déterminée par l'altitude cabine maximale autorisée (8 000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 smtClean="0">
                <a:solidFill>
                  <a:srgbClr val="000000"/>
                </a:solidFill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IL faut prendre en compte aussi de la </a:t>
            </a:r>
            <a:r>
              <a:rPr lang="fr-FR" dirty="0">
                <a:solidFill>
                  <a:srgbClr val="000000"/>
                </a:solidFill>
              </a:rPr>
              <a:t>pression différentielle </a:t>
            </a:r>
            <a:r>
              <a:rPr lang="fr-FR" dirty="0" smtClean="0">
                <a:solidFill>
                  <a:srgbClr val="000000"/>
                </a:solidFill>
              </a:rPr>
              <a:t>permise.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07246" y="760682"/>
            <a:ext cx="329814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fr-FR" b="1" u="sng" dirty="0">
                <a:solidFill>
                  <a:srgbClr val="000000"/>
                </a:solidFill>
              </a:rPr>
              <a:t>Alarme altitude cabine excessive</a:t>
            </a:r>
            <a:endParaRPr lang="fr-FR" b="1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43969" y="3498258"/>
            <a:ext cx="5224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>
                <a:solidFill>
                  <a:srgbClr val="000000"/>
                </a:solidFill>
              </a:rPr>
              <a:t>Détermination de l'altitude opérationnelle maximale</a:t>
            </a:r>
            <a:endParaRPr lang="fr-FR" b="1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21890" y="86696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4347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23315" y="1284906"/>
            <a:ext cx="4860620" cy="479703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47571" y="1830083"/>
            <a:ext cx="6335485" cy="42043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L'équipage </a:t>
            </a:r>
            <a:r>
              <a:rPr lang="fr-FR" dirty="0">
                <a:solidFill>
                  <a:srgbClr val="000000"/>
                </a:solidFill>
              </a:rPr>
              <a:t>dispose des indications suivantes :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cabine ;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« </a:t>
            </a:r>
            <a:r>
              <a:rPr lang="fr-FR" dirty="0" err="1">
                <a:solidFill>
                  <a:srgbClr val="000000"/>
                </a:solidFill>
              </a:rPr>
              <a:t>vario</a:t>
            </a:r>
            <a:r>
              <a:rPr lang="fr-FR" dirty="0">
                <a:solidFill>
                  <a:srgbClr val="000000"/>
                </a:solidFill>
              </a:rPr>
              <a:t> cabine » ;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pression différentielle ;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position des vannes de décharge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  <a:p>
            <a:pPr algn="just">
              <a:lnSpc>
                <a:spcPct val="150000"/>
              </a:lnSpc>
            </a:pPr>
            <a:endParaRPr lang="fr-FR" dirty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A ces indications, peuvent être ajoutés, sur certains avions :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position des vannes de sécurité,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de l'aéroport de destination,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mode de fonctionnement du système, etc.</a:t>
            </a:r>
          </a:p>
        </p:txBody>
      </p:sp>
      <p:sp>
        <p:nvSpPr>
          <p:cNvPr id="7" name="Rectangle 6"/>
          <p:cNvSpPr/>
          <p:nvPr/>
        </p:nvSpPr>
        <p:spPr>
          <a:xfrm>
            <a:off x="4371746" y="61669"/>
            <a:ext cx="292599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Pilotage de la pressurisation 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969132" y="1284906"/>
            <a:ext cx="35075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>
                <a:solidFill>
                  <a:srgbClr val="000000"/>
                </a:solidFill>
              </a:rPr>
              <a:t>Indications liées à la pressurisation</a:t>
            </a:r>
            <a:endParaRPr lang="fr-FR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403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54666" y="2830678"/>
            <a:ext cx="3743974" cy="76944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>
            <a:spAutoFit/>
          </a:bodyPr>
          <a:lstStyle/>
          <a:p>
            <a:r>
              <a:rPr lang="fr-FR" sz="4400" dirty="0" smtClean="0"/>
              <a:t>CLIMATISATION</a:t>
            </a:r>
          </a:p>
        </p:txBody>
      </p:sp>
    </p:spTree>
    <p:extLst>
      <p:ext uri="{BB962C8B-B14F-4D97-AF65-F5344CB8AC3E}">
        <p14:creationId xmlns:p14="http://schemas.microsoft.com/office/powerpoint/2010/main" val="2796182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47129" y="2022155"/>
            <a:ext cx="4871996" cy="280021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489856" y="870466"/>
            <a:ext cx="6096000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avions de transport peuvent voler à des altitudes où la pression partielle d'oxygène ne permet pas à l'Homme de survivre (43 000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 pour le B777).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système de pressurisation permet de maintenir la cabine à </a:t>
            </a:r>
            <a:r>
              <a:rPr lang="fr-FR" b="1" dirty="0">
                <a:solidFill>
                  <a:srgbClr val="000000"/>
                </a:solidFill>
              </a:rPr>
              <a:t>une pression </a:t>
            </a:r>
            <a:r>
              <a:rPr lang="fr-FR" dirty="0" smtClean="0">
                <a:solidFill>
                  <a:srgbClr val="000000"/>
                </a:solidFill>
              </a:rPr>
              <a:t>compatible </a:t>
            </a:r>
            <a:r>
              <a:rPr lang="fr-FR" dirty="0">
                <a:solidFill>
                  <a:srgbClr val="000000"/>
                </a:solidFill>
              </a:rPr>
              <a:t>avec les besoins humains.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L'altitude </a:t>
            </a:r>
            <a:r>
              <a:rPr lang="fr-FR" dirty="0">
                <a:solidFill>
                  <a:srgbClr val="000000"/>
                </a:solidFill>
              </a:rPr>
              <a:t>cabine est réglementairement limitée à </a:t>
            </a:r>
            <a:r>
              <a:rPr lang="fr-FR" b="1" dirty="0">
                <a:solidFill>
                  <a:srgbClr val="000000"/>
                </a:solidFill>
              </a:rPr>
              <a:t>8 000 </a:t>
            </a:r>
            <a:r>
              <a:rPr lang="fr-FR" b="1" dirty="0" err="1">
                <a:solidFill>
                  <a:srgbClr val="000000"/>
                </a:solidFill>
              </a:rPr>
              <a:t>ft</a:t>
            </a:r>
            <a:r>
              <a:rPr lang="fr-FR" b="1" dirty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 principe de régulation de la pressurisation consiste à </a:t>
            </a:r>
            <a:r>
              <a:rPr lang="fr-FR" b="1" dirty="0">
                <a:solidFill>
                  <a:srgbClr val="000000"/>
                </a:solidFill>
              </a:rPr>
              <a:t>admettre dans l'avion un débit d'air sensiblement constant et à moduler le débit de sortie</a:t>
            </a:r>
            <a:r>
              <a:rPr lang="fr-FR" b="1" dirty="0" smtClean="0">
                <a:solidFill>
                  <a:srgbClr val="000000"/>
                </a:solidFill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Lorsque </a:t>
            </a:r>
            <a:r>
              <a:rPr lang="fr-FR" dirty="0"/>
              <a:t>l'air est comprimé dans le système de pressurisation, </a:t>
            </a:r>
            <a:r>
              <a:rPr lang="fr-FR" b="1" dirty="0"/>
              <a:t>son pourcentage en oxygène reste identique</a:t>
            </a:r>
            <a:r>
              <a:rPr lang="fr-FR" b="1" dirty="0" smtClean="0"/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961842" y="326963"/>
            <a:ext cx="198528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généraux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716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6313" y="1849628"/>
            <a:ext cx="8599715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Pour procurer aux passagers une sensation de </a:t>
            </a:r>
            <a:r>
              <a:rPr lang="fr-FR" dirty="0" err="1" smtClean="0"/>
              <a:t>bien-êfre</a:t>
            </a:r>
            <a:r>
              <a:rPr lang="fr-FR" dirty="0" smtClean="0"/>
              <a:t> et de confort optimum, il est nécessaire que la température ambiante en cabine soit comprise entre 18 et </a:t>
            </a:r>
            <a:r>
              <a:rPr lang="fr-FR" dirty="0" smtClean="0"/>
              <a:t>25°C </a:t>
            </a:r>
            <a:r>
              <a:rPr lang="fr-FR" dirty="0" smtClean="0"/>
              <a:t>;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l'air introduit sera donc réchauffé ou refroidi, compte tenu </a:t>
            </a:r>
            <a:endParaRPr lang="fr-FR" dirty="0" smtClean="0"/>
          </a:p>
          <a:p>
            <a:pPr lvl="1"/>
            <a:r>
              <a:rPr lang="fr-FR" dirty="0"/>
              <a:t>l</a:t>
            </a:r>
            <a:r>
              <a:rPr lang="fr-FR" dirty="0" smtClean="0"/>
              <a:t>a </a:t>
            </a:r>
            <a:r>
              <a:rPr lang="fr-FR" dirty="0" smtClean="0"/>
              <a:t>température extérieure mais aussi du </a:t>
            </a:r>
            <a:endParaRPr lang="fr-FR" dirty="0" smtClean="0"/>
          </a:p>
          <a:p>
            <a:pPr lvl="1"/>
            <a:r>
              <a:rPr lang="fr-FR" dirty="0" smtClean="0"/>
              <a:t>nombre </a:t>
            </a:r>
            <a:r>
              <a:rPr lang="fr-FR" dirty="0" smtClean="0"/>
              <a:t>de passagers.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 Les avions subsoniques sont soumis à des températures totales négatives, il faudra alimenter la cabine en air plus chaud (pertes par les parois froides).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  Les supersoniques sont soumis à des températures totales positives, il faudra alimenter la cabine en air plus froid (réchauffement par les parois).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  Le nombre de passagers est également important, car tout corps humain dissipe un nombre de calories relatif à son état ou son comportement (repos 75 W, activité = 100 à 150 W).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5168974" y="141905"/>
            <a:ext cx="14403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dirty="0"/>
              <a:t>Climatisation</a:t>
            </a:r>
          </a:p>
        </p:txBody>
      </p:sp>
    </p:spTree>
    <p:extLst>
      <p:ext uri="{BB962C8B-B14F-4D97-AF65-F5344CB8AC3E}">
        <p14:creationId xmlns:p14="http://schemas.microsoft.com/office/powerpoint/2010/main" val="407263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111828" y="1898694"/>
            <a:ext cx="6096000" cy="25423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Assure le renouvellement de l'air (donc 02) en cabine afin d'éliminer, les fumées, les gaz toxiques, les odeurs.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La valeur est fixée par la réglementation (JAR 25) à un minimum de 280 litres/minute/passager ou membre d'équipage d'air frais,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auquel on ajoute de l'air recyclé jusqu'à 40 et 50 010.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5493751" y="490249"/>
            <a:ext cx="120449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/>
              <a:t>Ventilation</a:t>
            </a:r>
          </a:p>
        </p:txBody>
      </p:sp>
    </p:spTree>
    <p:extLst>
      <p:ext uri="{BB962C8B-B14F-4D97-AF65-F5344CB8AC3E}">
        <p14:creationId xmlns:p14="http://schemas.microsoft.com/office/powerpoint/2010/main" val="24093201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55171" y="1859340"/>
            <a:ext cx="9165772" cy="34163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Consiste à maintenir à l'intérieur de la cabine une pression normale égale ou supérieure à 750 </a:t>
            </a:r>
            <a:r>
              <a:rPr lang="fr-FR" dirty="0" err="1" smtClean="0"/>
              <a:t>hPa</a:t>
            </a:r>
            <a:r>
              <a:rPr lang="fr-FR" dirty="0" smtClean="0"/>
              <a:t> (2 500 m) alors que l'avion évolue en altitude dans une masse d'air où la pression est bien plus faible.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 débit d'entrée (QE) étant maintenu constant, il suffit de maîtriser le débit de sortie (</a:t>
            </a:r>
            <a:r>
              <a:rPr lang="fr-FR" dirty="0" err="1" smtClean="0"/>
              <a:t>Qs</a:t>
            </a:r>
            <a:r>
              <a:rPr lang="fr-FR" dirty="0" smtClean="0"/>
              <a:t>) pour déterminer une pression en cabine.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Par ailleurs, celle-ci n'étant jamais complètement étanche, fuites dues à l'usure des joints, au vieillissement cellule, à l'évacuation d'air de ventilation soute </a:t>
            </a:r>
            <a:r>
              <a:rPr lang="fr-FR" dirty="0" err="1" smtClean="0"/>
              <a:t>élect</a:t>
            </a:r>
            <a:r>
              <a:rPr lang="fr-FR" dirty="0" smtClean="0"/>
              <a:t>. batteries, on intègre ces fuites dans le débit de sortie </a:t>
            </a:r>
            <a:r>
              <a:rPr lang="fr-FR" dirty="0" err="1" smtClean="0"/>
              <a:t>Qs</a:t>
            </a:r>
            <a:r>
              <a:rPr lang="fr-FR" dirty="0" smtClean="0"/>
              <a:t>.  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5355878" y="283419"/>
            <a:ext cx="15020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Pressurisation</a:t>
            </a:r>
          </a:p>
        </p:txBody>
      </p:sp>
    </p:spTree>
    <p:extLst>
      <p:ext uri="{BB962C8B-B14F-4D97-AF65-F5344CB8AC3E}">
        <p14:creationId xmlns:p14="http://schemas.microsoft.com/office/powerpoint/2010/main" val="376639865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957942" y="939574"/>
            <a:ext cx="10014857" cy="147732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L'air destiné au conditionnement provenant du collecteur pneumatique est trop chaud (1800C &lt; T &lt; 3000C)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pour être utilisé tel quel et devra être refroidi.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Plusieurs procédés existent pour abaisser cette température,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trois sont très utilisés dans les circuits de  climatisation d' avions commerciaux.</a:t>
            </a:r>
          </a:p>
        </p:txBody>
      </p:sp>
      <p:sp>
        <p:nvSpPr>
          <p:cNvPr id="4" name="Rectangle 3"/>
          <p:cNvSpPr/>
          <p:nvPr/>
        </p:nvSpPr>
        <p:spPr>
          <a:xfrm>
            <a:off x="4444105" y="159068"/>
            <a:ext cx="3303790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/>
              <a:t>PROCEDES DE REFROIDISSEMENT</a:t>
            </a:r>
          </a:p>
        </p:txBody>
      </p:sp>
      <p:sp>
        <p:nvSpPr>
          <p:cNvPr id="5" name="Rectangle 4"/>
          <p:cNvSpPr/>
          <p:nvPr/>
        </p:nvSpPr>
        <p:spPr>
          <a:xfrm>
            <a:off x="957943" y="3444466"/>
            <a:ext cx="10014856" cy="161582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 smtClean="0"/>
              <a:t>Refroidissement </a:t>
            </a:r>
            <a:r>
              <a:rPr lang="fr-FR" b="1" dirty="0"/>
              <a:t>par échangeur air/fréon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/>
              <a:t>Même principe que les réfrigérateurs, l'air se refroidit en circulant au travers d'un évaporateur à fréon</a:t>
            </a:r>
            <a:r>
              <a:rPr lang="fr-FR" dirty="0" smtClean="0"/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 </a:t>
            </a:r>
            <a:r>
              <a:rPr lang="fr-FR" dirty="0"/>
              <a:t>Système performant pour les petits volumes est utilisé pour climatiser les avions d'affaires (exemples : Falcon 10, Lear jet, Corvette.. .).</a:t>
            </a:r>
          </a:p>
        </p:txBody>
      </p:sp>
    </p:spTree>
    <p:extLst>
      <p:ext uri="{BB962C8B-B14F-4D97-AF65-F5344CB8AC3E}">
        <p14:creationId xmlns:p14="http://schemas.microsoft.com/office/powerpoint/2010/main" val="2661952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76943" y="769006"/>
            <a:ext cx="10896600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u="sng" dirty="0" smtClean="0">
                <a:solidFill>
                  <a:srgbClr val="000000"/>
                </a:solidFill>
              </a:rPr>
              <a:t>Principe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L'air </a:t>
            </a:r>
            <a:r>
              <a:rPr lang="fr-FR" dirty="0">
                <a:solidFill>
                  <a:srgbClr val="000000"/>
                </a:solidFill>
              </a:rPr>
              <a:t>provenant des prélèvements sur les réacteurs est, en sortie de </a:t>
            </a:r>
            <a:r>
              <a:rPr lang="fr-FR" dirty="0" err="1">
                <a:solidFill>
                  <a:srgbClr val="000000"/>
                </a:solidFill>
              </a:rPr>
              <a:t>prérefroidisseur</a:t>
            </a:r>
            <a:r>
              <a:rPr lang="fr-FR" dirty="0">
                <a:solidFill>
                  <a:srgbClr val="000000"/>
                </a:solidFill>
              </a:rPr>
              <a:t>, à une température voisine de 200 °C.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Il est donc nécessaire de le refroidir fortement avant de l'injecter dans la cabine.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C'est </a:t>
            </a:r>
            <a:r>
              <a:rPr lang="fr-FR" dirty="0">
                <a:solidFill>
                  <a:srgbClr val="000000"/>
                </a:solidFill>
              </a:rPr>
              <a:t>la fonction des </a:t>
            </a:r>
            <a:r>
              <a:rPr lang="fr-FR" b="1" dirty="0">
                <a:solidFill>
                  <a:srgbClr val="000000"/>
                </a:solidFill>
              </a:rPr>
              <a:t>groupes de conditionnement d'air,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plus </a:t>
            </a:r>
            <a:r>
              <a:rPr lang="fr-FR" dirty="0">
                <a:solidFill>
                  <a:srgbClr val="000000"/>
                </a:solidFill>
              </a:rPr>
              <a:t>communément nommés par le vocable anglais de </a:t>
            </a:r>
            <a:r>
              <a:rPr lang="fr-FR" dirty="0" smtClean="0">
                <a:solidFill>
                  <a:srgbClr val="000000"/>
                </a:solidFill>
              </a:rPr>
              <a:t>«</a:t>
            </a:r>
            <a:r>
              <a:rPr lang="fr-FR" b="1" dirty="0" smtClean="0">
                <a:solidFill>
                  <a:srgbClr val="000000"/>
                </a:solidFill>
              </a:rPr>
              <a:t>packs</a:t>
            </a:r>
            <a:r>
              <a:rPr lang="fr-FR" dirty="0" smtClean="0">
                <a:solidFill>
                  <a:srgbClr val="000000"/>
                </a:solidFill>
              </a:rPr>
              <a:t>»: </a:t>
            </a:r>
            <a:r>
              <a:rPr lang="fr-FR" dirty="0">
                <a:solidFill>
                  <a:srgbClr val="000000"/>
                </a:solidFill>
              </a:rPr>
              <a:t>au nombre de deux ou trois, selon les avions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707387" y="20588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pic>
        <p:nvPicPr>
          <p:cNvPr id="6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943" y="3461657"/>
            <a:ext cx="10319657" cy="326571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8350535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7057" y="3720386"/>
            <a:ext cx="6904080" cy="26772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6800" y="1589314"/>
            <a:ext cx="3341914" cy="420188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5058" y="691290"/>
            <a:ext cx="8360228" cy="258532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Afin de refroidir l'air de prélèvement, on utilise deux dispositifs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des </a:t>
            </a:r>
            <a:r>
              <a:rPr lang="fr-FR" b="1" dirty="0">
                <a:solidFill>
                  <a:srgbClr val="000000"/>
                </a:solidFill>
              </a:rPr>
              <a:t>échangeurs thermiques </a:t>
            </a:r>
            <a:r>
              <a:rPr lang="fr-FR" dirty="0" smtClean="0">
                <a:solidFill>
                  <a:srgbClr val="000000"/>
                </a:solidFill>
              </a:rPr>
              <a:t>air/air;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une </a:t>
            </a:r>
            <a:r>
              <a:rPr lang="fr-FR" b="1" dirty="0">
                <a:solidFill>
                  <a:srgbClr val="000000"/>
                </a:solidFill>
              </a:rPr>
              <a:t>turbine de détente, </a:t>
            </a:r>
            <a:r>
              <a:rPr lang="fr-FR" dirty="0">
                <a:solidFill>
                  <a:srgbClr val="000000"/>
                </a:solidFill>
              </a:rPr>
              <a:t>qui utilise le principe physique suivant : quand un gaz est détendu, il se refroidit (principe de la détente adiabatique).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Pour obtenir une chute de température importante dans la turbine, il faut que la détente (la chute de pression) soit suffisante. </a:t>
            </a:r>
            <a:endParaRPr lang="fr-FR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8383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91413" y="1305005"/>
            <a:ext cx="6649616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/>
              <a:t> Une écope située sous le fuselage permet à l'air dynamique de </a:t>
            </a:r>
            <a:r>
              <a:rPr lang="fr-FR" dirty="0"/>
              <a:t>t</a:t>
            </a:r>
            <a:r>
              <a:rPr lang="fr-FR" dirty="0" smtClean="0"/>
              <a:t>raverser l'échangeur pour refroidir l'air provenant du collecteur de prélèvement.</a:t>
            </a:r>
          </a:p>
          <a:p>
            <a:r>
              <a:rPr lang="fr-FR" dirty="0" smtClean="0"/>
              <a:t>La gaine de refroidissement qui admet l'air dynamique peut comporter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un ou deux échangeurs en série ;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un volet à la sortie et/ou à l'</a:t>
            </a:r>
            <a:r>
              <a:rPr lang="fr-FR" dirty="0" err="1" smtClean="0"/>
              <a:t>enfrée</a:t>
            </a:r>
            <a:r>
              <a:rPr lang="fr-FR" dirty="0" smtClean="0"/>
              <a:t>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un ventilateur qui, au sol, force la circulation d'air pour améliorer l'efficacité des échangeurs. </a:t>
            </a:r>
          </a:p>
          <a:p>
            <a:r>
              <a:rPr lang="fr-FR" dirty="0" smtClean="0"/>
              <a:t>Ce ventilateur peut être entraîné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mécaniquement par la turbine (B747, DCIO, A300-310-320…) 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par un moteur électrique (DAOI, B727 ) •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par un moteur à air (turbo) (B737 )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919726" y="527903"/>
            <a:ext cx="37429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/>
              <a:t>Refroidissement par échangeur air/air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944" y="1693333"/>
            <a:ext cx="4191000" cy="316653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239079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9182" y="1597025"/>
            <a:ext cx="4217385" cy="31285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6" name="Rectangle 5"/>
          <p:cNvSpPr/>
          <p:nvPr/>
        </p:nvSpPr>
        <p:spPr>
          <a:xfrm>
            <a:off x="380999" y="1597025"/>
            <a:ext cx="6096000" cy="420435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L'air venant du collecteur ou d'un échangeur (dans la plupart des cas) se refroidit par détente sur la turbine.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Celle-ci entraîne mécaniquement un compresseur et/ou un ventilateur qui la freine pour éviter son emballement (vitesse de rotation de 20000 à 60 000 t]min).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Cet ensemble turbine-compresseur se nomme groupe de réfrigération.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procédés de refroidissement par échangeurs air/air et par détente sont les plus utilisés sur moyens et gros porteurs commerciaux.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332514" y="603547"/>
            <a:ext cx="29080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Refroidissement par détente</a:t>
            </a:r>
          </a:p>
        </p:txBody>
      </p:sp>
    </p:spTree>
    <p:extLst>
      <p:ext uri="{BB962C8B-B14F-4D97-AF65-F5344CB8AC3E}">
        <p14:creationId xmlns:p14="http://schemas.microsoft.com/office/powerpoint/2010/main" val="321632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8827" y="4042227"/>
            <a:ext cx="6904080" cy="26772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708" y="4042227"/>
            <a:ext cx="2407405" cy="261476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6570" y="1961393"/>
            <a:ext cx="11473543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Ceci </a:t>
            </a:r>
            <a:r>
              <a:rPr lang="fr-FR" dirty="0">
                <a:solidFill>
                  <a:srgbClr val="000000"/>
                </a:solidFill>
              </a:rPr>
              <a:t>impose de comprimer l'air avant de le détendre.</a:t>
            </a:r>
          </a:p>
          <a:p>
            <a:r>
              <a:rPr lang="fr-FR" dirty="0">
                <a:solidFill>
                  <a:srgbClr val="000000"/>
                </a:solidFill>
              </a:rPr>
              <a:t>Cette compression entraînant une élévation de température (principe de la compression </a:t>
            </a:r>
            <a:r>
              <a:rPr lang="fr-FR" dirty="0" smtClean="0">
                <a:solidFill>
                  <a:srgbClr val="000000"/>
                </a:solidFill>
              </a:rPr>
              <a:t>adiabatique), 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6571" y="557823"/>
            <a:ext cx="11473543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>
                <a:solidFill>
                  <a:srgbClr val="000000"/>
                </a:solidFill>
              </a:rPr>
              <a:t>une pression à l'entrée de la turbine doit être de l'ordre de 70 PSI. </a:t>
            </a:r>
          </a:p>
          <a:p>
            <a:r>
              <a:rPr lang="fr-FR" dirty="0">
                <a:solidFill>
                  <a:srgbClr val="000000"/>
                </a:solidFill>
              </a:rPr>
              <a:t>Or, la pression de l'air prélevé sur les compresseurs haute pression des réacteurs était d'environ 40-50 PSI, voire moins au ralenti. </a:t>
            </a:r>
          </a:p>
        </p:txBody>
      </p:sp>
      <p:sp>
        <p:nvSpPr>
          <p:cNvPr id="3" name="Flèche vers le bas 2"/>
          <p:cNvSpPr/>
          <p:nvPr/>
        </p:nvSpPr>
        <p:spPr>
          <a:xfrm>
            <a:off x="5682343" y="1567543"/>
            <a:ext cx="380999" cy="3156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26570" y="3009833"/>
            <a:ext cx="11473543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>
                <a:solidFill>
                  <a:srgbClr val="000000"/>
                </a:solidFill>
              </a:rPr>
              <a:t>il est nécessaire de le refroidir avant qu'il ne pénètre dans la turbine de détente. </a:t>
            </a:r>
          </a:p>
          <a:p>
            <a:r>
              <a:rPr lang="fr-FR" dirty="0">
                <a:solidFill>
                  <a:srgbClr val="000000"/>
                </a:solidFill>
              </a:rPr>
              <a:t>C'est le rôle de l'échangeur thermique secondaire, placé en sortie de compresseur afin que l'air retrouve la température qu'il avait avant compression.</a:t>
            </a:r>
          </a:p>
        </p:txBody>
      </p:sp>
      <p:sp>
        <p:nvSpPr>
          <p:cNvPr id="9" name="Flèche vers le bas 8"/>
          <p:cNvSpPr/>
          <p:nvPr/>
        </p:nvSpPr>
        <p:spPr>
          <a:xfrm>
            <a:off x="5682341" y="2667434"/>
            <a:ext cx="380999" cy="3156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41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4229" y="767175"/>
            <a:ext cx="5822481" cy="590576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06828" y="2288898"/>
            <a:ext cx="5671456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figure suivante montre le principe d'un groupe de conditionnement d'air appelé à </a:t>
            </a:r>
            <a:r>
              <a:rPr lang="fr-FR" b="1" dirty="0">
                <a:solidFill>
                  <a:srgbClr val="000000"/>
                </a:solidFill>
              </a:rPr>
              <a:t>«cycle double» </a:t>
            </a:r>
            <a:r>
              <a:rPr lang="fr-FR" dirty="0">
                <a:solidFill>
                  <a:srgbClr val="000000"/>
                </a:solidFill>
              </a:rPr>
              <a:t>ou encore </a:t>
            </a:r>
            <a:r>
              <a:rPr lang="fr-FR" b="1" dirty="0">
                <a:solidFill>
                  <a:srgbClr val="000000"/>
                </a:solidFill>
              </a:rPr>
              <a:t>«</a:t>
            </a:r>
            <a:r>
              <a:rPr lang="fr-FR" b="1" dirty="0" err="1">
                <a:solidFill>
                  <a:srgbClr val="000000"/>
                </a:solidFill>
              </a:rPr>
              <a:t>bootstrap</a:t>
            </a:r>
            <a:r>
              <a:rPr lang="fr-FR" b="1" dirty="0">
                <a:solidFill>
                  <a:srgbClr val="000000"/>
                </a:solidFill>
              </a:rPr>
              <a:t>».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L'ensemble </a:t>
            </a:r>
            <a:r>
              <a:rPr lang="fr-FR" dirty="0">
                <a:solidFill>
                  <a:srgbClr val="000000"/>
                </a:solidFill>
              </a:rPr>
              <a:t>turbine-compresseur (noté «T.C» sur le schéma) est aussi nommé </a:t>
            </a:r>
            <a:r>
              <a:rPr lang="fr-FR" b="1" dirty="0">
                <a:solidFill>
                  <a:srgbClr val="000000"/>
                </a:solidFill>
              </a:rPr>
              <a:t>Air Cycle Machine </a:t>
            </a:r>
            <a:r>
              <a:rPr lang="fr-FR" dirty="0">
                <a:solidFill>
                  <a:srgbClr val="000000"/>
                </a:solidFill>
              </a:rPr>
              <a:t>(ACM</a:t>
            </a:r>
            <a:r>
              <a:rPr lang="fr-FR" dirty="0" smtClean="0">
                <a:solidFill>
                  <a:srgbClr val="000000"/>
                </a:solidFill>
              </a:rPr>
              <a:t>).</a:t>
            </a:r>
            <a:endParaRPr lang="fr-FR" dirty="0" smtClean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542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5605" y="3880713"/>
            <a:ext cx="6377760" cy="23047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468086" y="952952"/>
            <a:ext cx="11375571" cy="25423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Les variations de pression dans la cabine sont exprimées par les termes « </a:t>
            </a:r>
            <a:r>
              <a:rPr lang="fr-FR" b="1" dirty="0">
                <a:solidFill>
                  <a:srgbClr val="000000"/>
                </a:solidFill>
              </a:rPr>
              <a:t>taux de montée </a:t>
            </a:r>
            <a:r>
              <a:rPr lang="fr-FR" dirty="0">
                <a:solidFill>
                  <a:srgbClr val="000000"/>
                </a:solidFill>
              </a:rPr>
              <a:t>» ou « </a:t>
            </a:r>
            <a:r>
              <a:rPr lang="fr-FR" b="1" dirty="0">
                <a:solidFill>
                  <a:srgbClr val="000000"/>
                </a:solidFill>
              </a:rPr>
              <a:t>taux de descente </a:t>
            </a:r>
            <a:r>
              <a:rPr lang="fr-FR" dirty="0">
                <a:solidFill>
                  <a:srgbClr val="000000"/>
                </a:solidFill>
              </a:rPr>
              <a:t>»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plus </a:t>
            </a:r>
            <a:r>
              <a:rPr lang="fr-FR" dirty="0">
                <a:solidFill>
                  <a:srgbClr val="000000"/>
                </a:solidFill>
              </a:rPr>
              <a:t>simplement, par le vocable « </a:t>
            </a:r>
            <a:r>
              <a:rPr lang="fr-FR" b="1" dirty="0" err="1">
                <a:solidFill>
                  <a:srgbClr val="000000"/>
                </a:solidFill>
              </a:rPr>
              <a:t>vario</a:t>
            </a:r>
            <a:r>
              <a:rPr lang="fr-FR" b="1" dirty="0">
                <a:solidFill>
                  <a:srgbClr val="000000"/>
                </a:solidFill>
              </a:rPr>
              <a:t> cabine </a:t>
            </a:r>
            <a:r>
              <a:rPr lang="fr-FR" b="1" dirty="0" smtClean="0">
                <a:solidFill>
                  <a:srgbClr val="000000"/>
                </a:solidFill>
              </a:rPr>
              <a:t>»:  </a:t>
            </a: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référence à l'instrument, le variomètre cabine, qui indique ces changements de pression.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Par analogie avec l'avion 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la </a:t>
            </a:r>
            <a:r>
              <a:rPr lang="fr-FR" b="1" dirty="0">
                <a:solidFill>
                  <a:srgbClr val="000000"/>
                </a:solidFill>
              </a:rPr>
              <a:t>pression </a:t>
            </a:r>
            <a:r>
              <a:rPr lang="fr-FR" dirty="0">
                <a:solidFill>
                  <a:srgbClr val="000000"/>
                </a:solidFill>
              </a:rPr>
              <a:t>dans la cabine </a:t>
            </a:r>
            <a:r>
              <a:rPr lang="fr-FR" b="1" dirty="0">
                <a:solidFill>
                  <a:srgbClr val="000000"/>
                </a:solidFill>
              </a:rPr>
              <a:t>décroît, </a:t>
            </a:r>
            <a:r>
              <a:rPr lang="fr-FR" dirty="0">
                <a:solidFill>
                  <a:srgbClr val="000000"/>
                </a:solidFill>
              </a:rPr>
              <a:t>on dit que la </a:t>
            </a:r>
            <a:r>
              <a:rPr lang="fr-FR" b="1" dirty="0">
                <a:solidFill>
                  <a:srgbClr val="000000"/>
                </a:solidFill>
              </a:rPr>
              <a:t>cabine monte ;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la </a:t>
            </a:r>
            <a:r>
              <a:rPr lang="fr-FR" b="1" dirty="0">
                <a:solidFill>
                  <a:srgbClr val="000000"/>
                </a:solidFill>
              </a:rPr>
              <a:t>pression </a:t>
            </a:r>
            <a:r>
              <a:rPr lang="fr-FR" dirty="0">
                <a:solidFill>
                  <a:srgbClr val="000000"/>
                </a:solidFill>
              </a:rPr>
              <a:t>dans la cabine </a:t>
            </a:r>
            <a:r>
              <a:rPr lang="fr-FR" b="1" dirty="0">
                <a:solidFill>
                  <a:srgbClr val="000000"/>
                </a:solidFill>
              </a:rPr>
              <a:t>augmente, </a:t>
            </a:r>
            <a:r>
              <a:rPr lang="fr-FR" dirty="0">
                <a:solidFill>
                  <a:srgbClr val="000000"/>
                </a:solidFill>
              </a:rPr>
              <a:t>on dit que la </a:t>
            </a:r>
            <a:r>
              <a:rPr lang="fr-FR" b="1" dirty="0">
                <a:solidFill>
                  <a:srgbClr val="000000"/>
                </a:solidFill>
              </a:rPr>
              <a:t>cabine descend</a:t>
            </a:r>
            <a:r>
              <a:rPr lang="fr-FR" b="1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61842" y="326963"/>
            <a:ext cx="198528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généraux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23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74229" y="767175"/>
            <a:ext cx="5822481" cy="590576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85056" y="1070711"/>
            <a:ext cx="5693228" cy="503535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Dans </a:t>
            </a:r>
            <a:r>
              <a:rPr lang="fr-FR" dirty="0">
                <a:solidFill>
                  <a:srgbClr val="000000"/>
                </a:solidFill>
              </a:rPr>
              <a:t>ce type de dispositif,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l'air </a:t>
            </a:r>
            <a:r>
              <a:rPr lang="fr-FR" dirty="0">
                <a:solidFill>
                  <a:srgbClr val="000000"/>
                </a:solidFill>
              </a:rPr>
              <a:t>chaud (en rouge sur la figure) provenant du collecteur pneumatique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refroidi </a:t>
            </a:r>
            <a:r>
              <a:rPr lang="fr-FR" dirty="0">
                <a:solidFill>
                  <a:srgbClr val="000000"/>
                </a:solidFill>
              </a:rPr>
              <a:t>dans l'échangeur primaire,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comprimé </a:t>
            </a:r>
            <a:r>
              <a:rPr lang="fr-FR" dirty="0">
                <a:solidFill>
                  <a:srgbClr val="000000"/>
                </a:solidFill>
              </a:rPr>
              <a:t>grâce au compresseur,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refroidi </a:t>
            </a:r>
            <a:r>
              <a:rPr lang="fr-FR" dirty="0">
                <a:solidFill>
                  <a:srgbClr val="000000"/>
                </a:solidFill>
              </a:rPr>
              <a:t>à nouveau dans l'échangeur secondaire et,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fr-FR" dirty="0">
                <a:solidFill>
                  <a:srgbClr val="000000"/>
                </a:solidFill>
              </a:rPr>
              <a:t>refroidi dans la turbine.</a:t>
            </a:r>
          </a:p>
          <a:p>
            <a:pPr algn="just">
              <a:lnSpc>
                <a:spcPct val="150000"/>
              </a:lnSpc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On </a:t>
            </a:r>
            <a:r>
              <a:rPr lang="fr-FR" dirty="0">
                <a:solidFill>
                  <a:srgbClr val="000000"/>
                </a:solidFill>
              </a:rPr>
              <a:t>remarque que les échangeurs produisent des chutes de températures supérieures à celle réalisée par la turbine, mais cette dernière est seule capable d'amener l'air à de faibles températures en sortie de groupe.</a:t>
            </a:r>
          </a:p>
        </p:txBody>
      </p:sp>
      <p:sp>
        <p:nvSpPr>
          <p:cNvPr id="7" name="Rectangle 6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32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665" t="3160" r="3165" b="14493"/>
          <a:stretch/>
        </p:blipFill>
        <p:spPr>
          <a:xfrm>
            <a:off x="1883228" y="4201886"/>
            <a:ext cx="5007429" cy="253637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641128" y="1295792"/>
            <a:ext cx="6836230" cy="88036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L'air </a:t>
            </a:r>
            <a:r>
              <a:rPr lang="fr-FR" dirty="0">
                <a:solidFill>
                  <a:srgbClr val="000000"/>
                </a:solidFill>
              </a:rPr>
              <a:t>prélevé sur les compresseurs HP des réacteurs est amené aux groupes de conditionnement d'air via le </a:t>
            </a:r>
            <a:r>
              <a:rPr lang="fr-FR" b="1" dirty="0">
                <a:solidFill>
                  <a:srgbClr val="000000"/>
                </a:solidFill>
              </a:rPr>
              <a:t>collecteur pneumatique</a:t>
            </a:r>
            <a:r>
              <a:rPr lang="fr-FR" b="1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836043" y="707963"/>
            <a:ext cx="522290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Alimentation en air froid des échangeurs thermiques</a:t>
            </a:r>
            <a:endParaRPr lang="fr-FR" dirty="0">
              <a:solidFill>
                <a:srgbClr val="000000"/>
              </a:solidFill>
            </a:endParaRPr>
          </a:p>
        </p:txBody>
      </p:sp>
      <p:pic>
        <p:nvPicPr>
          <p:cNvPr id="7" name="Espace réservé du contenu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8089" y="51029"/>
            <a:ext cx="3982796" cy="47971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2" name="Rectangle 1"/>
          <p:cNvSpPr/>
          <p:nvPr/>
        </p:nvSpPr>
        <p:spPr>
          <a:xfrm>
            <a:off x="641128" y="2352604"/>
            <a:ext cx="7272786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L'abaissement de sa température dans les échangeurs est réalisé par de l'air atmosphérique (en bleu sur le schéma),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Il </a:t>
            </a:r>
            <a:r>
              <a:rPr lang="fr-FR" dirty="0">
                <a:solidFill>
                  <a:srgbClr val="000000"/>
                </a:solidFill>
              </a:rPr>
              <a:t>est capté par des prises NACA (photo suivante) ou d'une autre forme selon les avions.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3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68143" y="1382973"/>
            <a:ext cx="5725886" cy="318902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8858" y="1599119"/>
            <a:ext cx="5987142" cy="254236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Après avoir traversé les échangeurs, l'air de refroidissement est rejeté dans l'atmosphère par des bouches de </a:t>
            </a:r>
            <a:r>
              <a:rPr lang="fr-FR" dirty="0" smtClean="0">
                <a:solidFill>
                  <a:srgbClr val="000000"/>
                </a:solidFill>
              </a:rPr>
              <a:t>sortie.</a:t>
            </a:r>
          </a:p>
          <a:p>
            <a:pPr>
              <a:lnSpc>
                <a:spcPct val="150000"/>
              </a:lnSpc>
            </a:pPr>
            <a:r>
              <a:rPr lang="fr-FR" dirty="0">
                <a:solidFill>
                  <a:srgbClr val="000000"/>
                </a:solidFill>
              </a:rPr>
              <a:t>L'efficacité du refroidissement dépend de la température de l'air extérieur et de son débit. </a:t>
            </a:r>
            <a:endParaRPr lang="fr-FR" dirty="0" smtClean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Un </a:t>
            </a:r>
            <a:r>
              <a:rPr lang="fr-FR" b="1" dirty="0">
                <a:solidFill>
                  <a:srgbClr val="000000"/>
                </a:solidFill>
              </a:rPr>
              <a:t>ventilateur </a:t>
            </a:r>
            <a:r>
              <a:rPr lang="fr-FR" dirty="0">
                <a:solidFill>
                  <a:srgbClr val="000000"/>
                </a:solidFill>
              </a:rPr>
              <a:t>active la circulation de l'air de refroidissement, ce qui est indispensable à basse vitesse, et surtout au sol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707387" y="120134"/>
            <a:ext cx="234179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8858" y="5508360"/>
            <a:ext cx="11985171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ne </a:t>
            </a:r>
            <a:r>
              <a:rPr lang="fr-FR" dirty="0">
                <a:solidFill>
                  <a:srgbClr val="000000"/>
                </a:solidFill>
              </a:rPr>
              <a:t>pas confondre les échangeurs thermiques des groupes de conditionnement d'air avec les </a:t>
            </a:r>
            <a:r>
              <a:rPr lang="fr-FR" dirty="0" err="1">
                <a:solidFill>
                  <a:srgbClr val="000000"/>
                </a:solidFill>
              </a:rPr>
              <a:t>prérefroidisseurs</a:t>
            </a:r>
            <a:r>
              <a:rPr lang="fr-FR" dirty="0">
                <a:solidFill>
                  <a:srgbClr val="000000"/>
                </a:solidFill>
              </a:rPr>
              <a:t> des prélèvements d'air.</a:t>
            </a:r>
          </a:p>
        </p:txBody>
      </p:sp>
    </p:spTree>
    <p:extLst>
      <p:ext uri="{BB962C8B-B14F-4D97-AF65-F5344CB8AC3E}">
        <p14:creationId xmlns:p14="http://schemas.microsoft.com/office/powerpoint/2010/main" val="181855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87143" y="773887"/>
            <a:ext cx="6059871" cy="601119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140759" y="1218554"/>
            <a:ext cx="5758732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température de l'air en sortie de turbine n'est pas ajustable.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Très </a:t>
            </a:r>
            <a:r>
              <a:rPr lang="fr-FR" dirty="0">
                <a:solidFill>
                  <a:srgbClr val="000000"/>
                </a:solidFill>
              </a:rPr>
              <a:t>froid,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il </a:t>
            </a:r>
            <a:r>
              <a:rPr lang="fr-FR" dirty="0">
                <a:solidFill>
                  <a:srgbClr val="000000"/>
                </a:solidFill>
              </a:rPr>
              <a:t>peut même atteindre des températures négatives.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Afin </a:t>
            </a:r>
            <a:r>
              <a:rPr lang="fr-FR" dirty="0">
                <a:solidFill>
                  <a:srgbClr val="000000"/>
                </a:solidFill>
              </a:rPr>
              <a:t>d'envoyer en cabine de l'air à température confortable et variable selon les besoins, on peut agir à deux niveaux :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 en </a:t>
            </a:r>
            <a:r>
              <a:rPr lang="fr-FR" dirty="0">
                <a:solidFill>
                  <a:srgbClr val="000000"/>
                </a:solidFill>
              </a:rPr>
              <a:t>modulant le débit de l'air extérieur traversant les échangeurs, grâce à un volet ajustable;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 en </a:t>
            </a:r>
            <a:r>
              <a:rPr lang="fr-FR" dirty="0">
                <a:solidFill>
                  <a:srgbClr val="000000"/>
                </a:solidFill>
              </a:rPr>
              <a:t>ajoutant de l'air chaud prélevé soit avant le groupe de conditionnement d'air, soit avant la turbine, grâce à des vannes bypass.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fr-FR" dirty="0" smtClean="0">
                <a:solidFill>
                  <a:srgbClr val="000000"/>
                </a:solidFill>
              </a:rPr>
              <a:t>On </a:t>
            </a:r>
            <a:r>
              <a:rPr lang="fr-FR" dirty="0">
                <a:solidFill>
                  <a:srgbClr val="000000"/>
                </a:solidFill>
              </a:rPr>
              <a:t>peut rencontrer aussi un autre dispositif, appelé </a:t>
            </a:r>
            <a:r>
              <a:rPr lang="fr-FR" dirty="0" smtClean="0">
                <a:solidFill>
                  <a:srgbClr val="000000"/>
                </a:solidFill>
              </a:rPr>
              <a:t>«mix valves» (vannes </a:t>
            </a:r>
            <a:r>
              <a:rPr lang="fr-FR" dirty="0">
                <a:solidFill>
                  <a:srgbClr val="000000"/>
                </a:solidFill>
              </a:rPr>
              <a:t>de </a:t>
            </a:r>
            <a:r>
              <a:rPr lang="fr-FR" dirty="0" smtClean="0">
                <a:solidFill>
                  <a:srgbClr val="000000"/>
                </a:solidFill>
              </a:rPr>
              <a:t>mélange), </a:t>
            </a:r>
            <a:r>
              <a:rPr lang="fr-FR" dirty="0">
                <a:solidFill>
                  <a:srgbClr val="000000"/>
                </a:solidFill>
              </a:rPr>
              <a:t>consiste à mélanger de l'air chaud et de l'air froid grâce à un jeu de vannes (une vanne d'air chaud, une vanne d'air froid) commandées par un moteur électrique commun </a:t>
            </a:r>
            <a:r>
              <a:rPr lang="fr-FR" dirty="0" smtClean="0">
                <a:solidFill>
                  <a:srgbClr val="000000"/>
                </a:solidFill>
              </a:rPr>
              <a:t>(voir schéma).</a:t>
            </a:r>
          </a:p>
          <a:p>
            <a:pPr algn="just"/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73652" y="76615"/>
            <a:ext cx="2983061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Régulation de la température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4710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2943" y="773887"/>
            <a:ext cx="5374071" cy="601119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86896" y="2559144"/>
            <a:ext cx="6498961" cy="175432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dirty="0" smtClean="0">
                <a:solidFill>
                  <a:srgbClr val="000000"/>
                </a:solidFill>
              </a:rPr>
              <a:t>sur </a:t>
            </a:r>
            <a:r>
              <a:rPr lang="fr-FR" dirty="0">
                <a:solidFill>
                  <a:srgbClr val="000000"/>
                </a:solidFill>
              </a:rPr>
              <a:t>la figure suivante, le volet (en jaune) contrôle le débit d'entrée de l'air de refroidissement et participe ainsi à la régulation de la température du conditionnement d'air.</a:t>
            </a:r>
          </a:p>
          <a:p>
            <a:pPr algn="just"/>
            <a:endParaRPr lang="fr-FR" dirty="0" smtClean="0">
              <a:solidFill>
                <a:srgbClr val="000000"/>
              </a:solidFill>
            </a:endParaRPr>
          </a:p>
          <a:p>
            <a:pPr algn="just"/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régulation de température est pilotée pour chaque pack par un calculateur appelé contrôleur de groupe (pack contrôler</a:t>
            </a:r>
            <a:r>
              <a:rPr lang="fr-FR" dirty="0" smtClean="0">
                <a:solidFill>
                  <a:srgbClr val="000000"/>
                </a:solidFill>
              </a:rPr>
              <a:t>).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473652" y="76615"/>
            <a:ext cx="2983061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Régulation de la température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989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39486" y="1317762"/>
            <a:ext cx="6400800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b="1" dirty="0">
                <a:solidFill>
                  <a:srgbClr val="000000"/>
                </a:solidFill>
              </a:rPr>
              <a:t>vanne de groupe de conditionnement d'air (pack valve) </a:t>
            </a:r>
            <a:r>
              <a:rPr lang="fr-FR" dirty="0">
                <a:solidFill>
                  <a:srgbClr val="000000"/>
                </a:solidFill>
              </a:rPr>
              <a:t>permet d'interrompre le fonctionnement du système.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Sa </a:t>
            </a:r>
            <a:r>
              <a:rPr lang="fr-FR" dirty="0">
                <a:solidFill>
                  <a:srgbClr val="000000"/>
                </a:solidFill>
              </a:rPr>
              <a:t>fermeture peut-être manuelle (bouton de commande) ou automatique en cas d'anomalie.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deux </a:t>
            </a:r>
            <a:r>
              <a:rPr lang="fr-FR" dirty="0">
                <a:solidFill>
                  <a:srgbClr val="000000"/>
                </a:solidFill>
              </a:rPr>
              <a:t>sondes de surchauffe situées en sortie de compresseur (185 °C) et en entrée de turbine (99 °C).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Ces sondes commandent la pack valve en fermeture et déclenchent une alarme si leur seuil de température est atteint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 </a:t>
            </a:r>
            <a:r>
              <a:rPr lang="fr-FR" dirty="0">
                <a:solidFill>
                  <a:srgbClr val="000000"/>
                </a:solidFill>
              </a:rPr>
              <a:t>La vanne de groupe assure également la </a:t>
            </a:r>
            <a:r>
              <a:rPr lang="fr-FR" b="1" dirty="0">
                <a:solidFill>
                  <a:srgbClr val="000000"/>
                </a:solidFill>
              </a:rPr>
              <a:t>régulation de débit </a:t>
            </a:r>
            <a:r>
              <a:rPr lang="fr-FR" dirty="0">
                <a:solidFill>
                  <a:srgbClr val="000000"/>
                </a:solidFill>
              </a:rPr>
              <a:t>de l'air de conditionnement. </a:t>
            </a:r>
            <a:endParaRPr lang="fr-FR" dirty="0" smtClean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090089" y="265130"/>
            <a:ext cx="359816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Interruption et régulation du débit</a:t>
            </a:r>
          </a:p>
        </p:txBody>
      </p:sp>
      <p:pic>
        <p:nvPicPr>
          <p:cNvPr id="8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0915" y="821341"/>
            <a:ext cx="5112814" cy="565565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94403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16500" y="1091972"/>
            <a:ext cx="5116286" cy="428557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39485" y="700087"/>
            <a:ext cx="6498771" cy="590931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présence d'eau n'est pas souhaitable dans l'air cabine.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condensation sur les parois froides pourrait entraîner des problèmes électriques et augmenterait les risques de corrosion.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Un </a:t>
            </a:r>
            <a:r>
              <a:rPr lang="fr-FR" dirty="0">
                <a:solidFill>
                  <a:srgbClr val="000000"/>
                </a:solidFill>
              </a:rPr>
              <a:t>séparateur d'eau est installé en sortie de chaque groupe de conditionnement d'air, après </a:t>
            </a:r>
            <a:r>
              <a:rPr lang="fr-FR" b="1" dirty="0">
                <a:solidFill>
                  <a:srgbClr val="000000"/>
                </a:solidFill>
              </a:rPr>
              <a:t>la turbine.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Comme </a:t>
            </a:r>
            <a:r>
              <a:rPr lang="fr-FR" dirty="0">
                <a:solidFill>
                  <a:srgbClr val="000000"/>
                </a:solidFill>
              </a:rPr>
              <a:t>la température à cet endroit peut être négative, ce dispositif dispose d'un dégivrage automatique par air chaud.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L'extraction d'eau se fait par agrégation des gouttelettes (coalescence), centrifugation et inertie (pas de partie tournante).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Un </a:t>
            </a:r>
            <a:r>
              <a:rPr lang="fr-FR" dirty="0">
                <a:solidFill>
                  <a:srgbClr val="000000"/>
                </a:solidFill>
              </a:rPr>
              <a:t>clapet bypass permet à l'air de traverser le dispositif en cas d'obturation par de la glace.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 séparateur d'eau est surtout utile au sol et à basse altitude, où l'humidité peut être importante.</a:t>
            </a:r>
          </a:p>
        </p:txBody>
      </p:sp>
      <p:sp>
        <p:nvSpPr>
          <p:cNvPr id="7" name="Rectangle 6"/>
          <p:cNvSpPr/>
          <p:nvPr/>
        </p:nvSpPr>
        <p:spPr>
          <a:xfrm>
            <a:off x="5100362" y="218106"/>
            <a:ext cx="181613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Séparateur </a:t>
            </a:r>
            <a:r>
              <a:rPr lang="fr-FR" b="1" dirty="0">
                <a:solidFill>
                  <a:srgbClr val="000000"/>
                </a:solidFill>
              </a:rPr>
              <a:t>d'eau</a:t>
            </a:r>
          </a:p>
        </p:txBody>
      </p:sp>
    </p:spTree>
    <p:extLst>
      <p:ext uri="{BB962C8B-B14F-4D97-AF65-F5344CB8AC3E}">
        <p14:creationId xmlns:p14="http://schemas.microsoft.com/office/powerpoint/2010/main" val="319852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2555" y="898104"/>
            <a:ext cx="5210445" cy="535029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72143" y="1594790"/>
            <a:ext cx="6096000" cy="378885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cabine est découpée en plusieurs zones de climatisation, le cockpit étant une zone à part entière.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besoins dans chaque zone étant différents en fonction du nombre de passagers, chacune est alimentée par de l'air régulé à une température adaptée.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Pour </a:t>
            </a:r>
            <a:r>
              <a:rPr lang="fr-FR" dirty="0">
                <a:solidFill>
                  <a:srgbClr val="000000"/>
                </a:solidFill>
              </a:rPr>
              <a:t>assurer cette régulation, le principe est le suivant.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Les packs alimentent un </a:t>
            </a:r>
            <a:r>
              <a:rPr lang="fr-FR" b="1" dirty="0">
                <a:solidFill>
                  <a:srgbClr val="000000"/>
                </a:solidFill>
              </a:rPr>
              <a:t>collecteur froid </a:t>
            </a:r>
            <a:r>
              <a:rPr lang="fr-FR" dirty="0">
                <a:solidFill>
                  <a:srgbClr val="000000"/>
                </a:solidFill>
              </a:rPr>
              <a:t>avec de l'air dont la température est ajustée sur la zone demandant l'air le plus frais (souvent la zone la plus dense en passagers</a:t>
            </a:r>
            <a:r>
              <a:rPr lang="fr-FR" dirty="0" smtClean="0">
                <a:solidFill>
                  <a:srgbClr val="000000"/>
                </a:solidFill>
              </a:rPr>
              <a:t>).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18114" y="109248"/>
            <a:ext cx="500021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Régulation </a:t>
            </a:r>
            <a:r>
              <a:rPr lang="fr-FR" dirty="0">
                <a:solidFill>
                  <a:srgbClr val="000000"/>
                </a:solidFill>
              </a:rPr>
              <a:t>de la température dans les zones cabine</a:t>
            </a:r>
          </a:p>
        </p:txBody>
      </p:sp>
    </p:spTree>
    <p:extLst>
      <p:ext uri="{BB962C8B-B14F-4D97-AF65-F5344CB8AC3E}">
        <p14:creationId xmlns:p14="http://schemas.microsoft.com/office/powerpoint/2010/main" val="262517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2555" y="898104"/>
            <a:ext cx="5210445" cy="535029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70114" y="1279104"/>
            <a:ext cx="6096000" cy="5078313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Un </a:t>
            </a:r>
            <a:r>
              <a:rPr lang="fr-FR" b="1" dirty="0">
                <a:solidFill>
                  <a:srgbClr val="000000"/>
                </a:solidFill>
              </a:rPr>
              <a:t>collecteur chaud </a:t>
            </a:r>
            <a:r>
              <a:rPr lang="fr-FR" dirty="0">
                <a:solidFill>
                  <a:srgbClr val="000000"/>
                </a:solidFill>
              </a:rPr>
              <a:t>est alimenté en air chaud prélevé en amont des packs valves via des vannes qui peuvent porter plusieurs noms selon les avions : </a:t>
            </a:r>
            <a:endParaRPr lang="fr-FR" dirty="0" smtClean="0">
              <a:solidFill>
                <a:srgbClr val="000000"/>
              </a:solidFill>
            </a:endParaRP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b="1" dirty="0" smtClean="0">
                <a:solidFill>
                  <a:srgbClr val="000000"/>
                </a:solidFill>
              </a:rPr>
              <a:t>vannes </a:t>
            </a:r>
            <a:r>
              <a:rPr lang="fr-FR" b="1" dirty="0">
                <a:solidFill>
                  <a:srgbClr val="000000"/>
                </a:solidFill>
              </a:rPr>
              <a:t>d'air chaud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b="1" dirty="0" smtClean="0">
                <a:solidFill>
                  <a:srgbClr val="000000"/>
                </a:solidFill>
              </a:rPr>
              <a:t>vannes </a:t>
            </a:r>
            <a:r>
              <a:rPr lang="fr-FR" b="1" dirty="0">
                <a:solidFill>
                  <a:srgbClr val="000000"/>
                </a:solidFill>
              </a:rPr>
              <a:t>de régulation d'air </a:t>
            </a:r>
            <a:r>
              <a:rPr lang="fr-FR" b="1" dirty="0" smtClean="0">
                <a:solidFill>
                  <a:srgbClr val="000000"/>
                </a:solidFill>
              </a:rPr>
              <a:t>chaud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b="1" dirty="0" smtClean="0">
                <a:solidFill>
                  <a:srgbClr val="000000"/>
                </a:solidFill>
              </a:rPr>
              <a:t>hot </a:t>
            </a:r>
            <a:r>
              <a:rPr lang="fr-FR" b="1" dirty="0" err="1">
                <a:solidFill>
                  <a:srgbClr val="000000"/>
                </a:solidFill>
              </a:rPr>
              <a:t>trim</a:t>
            </a:r>
            <a:r>
              <a:rPr lang="fr-FR" b="1" dirty="0">
                <a:solidFill>
                  <a:srgbClr val="000000"/>
                </a:solidFill>
              </a:rPr>
              <a:t> air </a:t>
            </a:r>
            <a:r>
              <a:rPr lang="fr-FR" b="1" dirty="0" smtClean="0">
                <a:solidFill>
                  <a:srgbClr val="000000"/>
                </a:solidFill>
              </a:rPr>
              <a:t>valves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b="1" dirty="0" err="1" smtClean="0">
                <a:solidFill>
                  <a:srgbClr val="000000"/>
                </a:solidFill>
              </a:rPr>
              <a:t>Trim</a:t>
            </a:r>
            <a:r>
              <a:rPr lang="fr-FR" b="1" dirty="0" smtClean="0">
                <a:solidFill>
                  <a:srgbClr val="000000"/>
                </a:solidFill>
              </a:rPr>
              <a:t> </a:t>
            </a:r>
            <a:r>
              <a:rPr lang="fr-FR" b="1" dirty="0">
                <a:solidFill>
                  <a:srgbClr val="000000"/>
                </a:solidFill>
              </a:rPr>
              <a:t>air </a:t>
            </a:r>
            <a:r>
              <a:rPr lang="fr-FR" b="1" dirty="0" smtClean="0">
                <a:solidFill>
                  <a:srgbClr val="000000"/>
                </a:solidFill>
              </a:rPr>
              <a:t>valves</a:t>
            </a:r>
          </a:p>
          <a:p>
            <a:pPr marL="742950" lvl="1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b="1" dirty="0" smtClean="0">
                <a:solidFill>
                  <a:srgbClr val="000000"/>
                </a:solidFill>
              </a:rPr>
              <a:t>hot </a:t>
            </a:r>
            <a:r>
              <a:rPr lang="fr-FR" b="1" dirty="0">
                <a:solidFill>
                  <a:srgbClr val="000000"/>
                </a:solidFill>
              </a:rPr>
              <a:t>air pressure </a:t>
            </a:r>
            <a:r>
              <a:rPr lang="fr-FR" b="1" dirty="0" err="1">
                <a:solidFill>
                  <a:srgbClr val="000000"/>
                </a:solidFill>
              </a:rPr>
              <a:t>regulating</a:t>
            </a:r>
            <a:r>
              <a:rPr lang="fr-FR" b="1" dirty="0">
                <a:solidFill>
                  <a:srgbClr val="000000"/>
                </a:solidFill>
              </a:rPr>
              <a:t> valves.</a:t>
            </a: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Ces vannes se ferment automatiquement en cas d'anomalie (par exemple, surchauffe dans la gaine d'air chaud).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Il </a:t>
            </a:r>
            <a:r>
              <a:rPr lang="fr-FR" dirty="0">
                <a:solidFill>
                  <a:srgbClr val="000000"/>
                </a:solidFill>
              </a:rPr>
              <a:t>est généralement possible aussi de les fermer manuellement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18114" y="109248"/>
            <a:ext cx="500021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Régulation </a:t>
            </a:r>
            <a:r>
              <a:rPr lang="fr-FR" dirty="0">
                <a:solidFill>
                  <a:srgbClr val="000000"/>
                </a:solidFill>
              </a:rPr>
              <a:t>de la température dans les zones cabine</a:t>
            </a:r>
          </a:p>
        </p:txBody>
      </p:sp>
    </p:spTree>
    <p:extLst>
      <p:ext uri="{BB962C8B-B14F-4D97-AF65-F5344CB8AC3E}">
        <p14:creationId xmlns:p14="http://schemas.microsoft.com/office/powerpoint/2010/main" val="656848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2555" y="898104"/>
            <a:ext cx="5210445" cy="5350296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70114" y="1449593"/>
            <a:ext cx="6096000" cy="424731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température de l'air admis dans chaque zone cabine (exceptée celle demandant l'air le plus froid) est ajustée en mélangeant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de </a:t>
            </a:r>
            <a:r>
              <a:rPr lang="fr-FR" dirty="0">
                <a:solidFill>
                  <a:srgbClr val="000000"/>
                </a:solidFill>
              </a:rPr>
              <a:t>l'air chaud provenant du collecteur chaud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à </a:t>
            </a:r>
            <a:r>
              <a:rPr lang="fr-FR" dirty="0">
                <a:solidFill>
                  <a:srgbClr val="000000"/>
                </a:solidFill>
              </a:rPr>
              <a:t>l'air provenant du collecteur froid, </a:t>
            </a:r>
            <a:endParaRPr lang="fr-FR" dirty="0" smtClean="0">
              <a:solidFill>
                <a:srgbClr val="000000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fr-FR" dirty="0" smtClean="0">
                <a:solidFill>
                  <a:srgbClr val="000000"/>
                </a:solidFill>
              </a:rPr>
              <a:t>grâce </a:t>
            </a:r>
            <a:r>
              <a:rPr lang="fr-FR" dirty="0">
                <a:solidFill>
                  <a:srgbClr val="000000"/>
                </a:solidFill>
              </a:rPr>
              <a:t>aux </a:t>
            </a:r>
            <a:r>
              <a:rPr lang="fr-FR" b="1" dirty="0" smtClean="0">
                <a:solidFill>
                  <a:srgbClr val="000000"/>
                </a:solidFill>
              </a:rPr>
              <a:t>vannes </a:t>
            </a:r>
            <a:r>
              <a:rPr lang="fr-FR" dirty="0" smtClean="0">
                <a:solidFill>
                  <a:srgbClr val="000000"/>
                </a:solidFill>
              </a:rPr>
              <a:t>appelées (plusieurs appellations): </a:t>
            </a:r>
            <a:r>
              <a:rPr lang="fr-FR" b="1" dirty="0" smtClean="0">
                <a:solidFill>
                  <a:srgbClr val="000000"/>
                </a:solidFill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>
                <a:solidFill>
                  <a:srgbClr val="000000"/>
                </a:solidFill>
              </a:rPr>
              <a:t>vannes de </a:t>
            </a:r>
            <a:r>
              <a:rPr lang="fr-FR" b="1" dirty="0">
                <a:solidFill>
                  <a:srgbClr val="000000"/>
                </a:solidFill>
              </a:rPr>
              <a:t>régulation de température zone, 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>
                <a:solidFill>
                  <a:srgbClr val="000000"/>
                </a:solidFill>
              </a:rPr>
              <a:t>vannes </a:t>
            </a:r>
            <a:r>
              <a:rPr lang="fr-FR" b="1" dirty="0">
                <a:solidFill>
                  <a:srgbClr val="000000"/>
                </a:solidFill>
              </a:rPr>
              <a:t>de climatisation de </a:t>
            </a:r>
            <a:r>
              <a:rPr lang="fr-FR" b="1" dirty="0" smtClean="0">
                <a:solidFill>
                  <a:srgbClr val="000000"/>
                </a:solidFill>
              </a:rPr>
              <a:t>zone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>
                <a:solidFill>
                  <a:srgbClr val="000000"/>
                </a:solidFill>
              </a:rPr>
              <a:t>température </a:t>
            </a:r>
            <a:r>
              <a:rPr lang="fr-FR" b="1" dirty="0">
                <a:solidFill>
                  <a:srgbClr val="000000"/>
                </a:solidFill>
              </a:rPr>
              <a:t>control </a:t>
            </a:r>
            <a:r>
              <a:rPr lang="fr-FR" b="1" dirty="0" smtClean="0">
                <a:solidFill>
                  <a:srgbClr val="000000"/>
                </a:solidFill>
              </a:rPr>
              <a:t>valves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err="1" smtClean="0">
                <a:solidFill>
                  <a:srgbClr val="000000"/>
                </a:solidFill>
              </a:rPr>
              <a:t>trim</a:t>
            </a:r>
            <a:r>
              <a:rPr lang="fr-FR" b="1" dirty="0" smtClean="0">
                <a:solidFill>
                  <a:srgbClr val="000000"/>
                </a:solidFill>
              </a:rPr>
              <a:t> </a:t>
            </a:r>
            <a:r>
              <a:rPr lang="fr-FR" b="1" dirty="0">
                <a:solidFill>
                  <a:srgbClr val="000000"/>
                </a:solidFill>
              </a:rPr>
              <a:t>air </a:t>
            </a:r>
            <a:r>
              <a:rPr lang="fr-FR" b="1" dirty="0" smtClean="0">
                <a:solidFill>
                  <a:srgbClr val="000000"/>
                </a:solidFill>
              </a:rPr>
              <a:t>valves.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418114" y="109248"/>
            <a:ext cx="500021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Régulation </a:t>
            </a:r>
            <a:r>
              <a:rPr lang="fr-FR" dirty="0">
                <a:solidFill>
                  <a:srgbClr val="000000"/>
                </a:solidFill>
              </a:rPr>
              <a:t>de la température dans les zones cabine</a:t>
            </a:r>
          </a:p>
        </p:txBody>
      </p:sp>
    </p:spTree>
    <p:extLst>
      <p:ext uri="{BB962C8B-B14F-4D97-AF65-F5344CB8AC3E}">
        <p14:creationId xmlns:p14="http://schemas.microsoft.com/office/powerpoint/2010/main" val="175501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4334" y="3292885"/>
            <a:ext cx="6377760" cy="230472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435429" y="996495"/>
            <a:ext cx="11375571" cy="216982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différence entre la pression cabine et la pression extérieure est appelée « </a:t>
            </a:r>
            <a:r>
              <a:rPr lang="fr-FR" b="1" dirty="0">
                <a:solidFill>
                  <a:srgbClr val="000000"/>
                </a:solidFill>
              </a:rPr>
              <a:t>pression différentielle </a:t>
            </a:r>
            <a:r>
              <a:rPr lang="fr-FR" dirty="0">
                <a:solidFill>
                  <a:srgbClr val="000000"/>
                </a:solidFill>
              </a:rPr>
              <a:t>» couramment nommée « </a:t>
            </a:r>
            <a:r>
              <a:rPr lang="fr-FR" b="1" dirty="0">
                <a:solidFill>
                  <a:srgbClr val="000000"/>
                </a:solidFill>
              </a:rPr>
              <a:t>delta P </a:t>
            </a:r>
            <a:r>
              <a:rPr lang="fr-FR" dirty="0">
                <a:solidFill>
                  <a:srgbClr val="000000"/>
                </a:solidFill>
              </a:rPr>
              <a:t>» </a:t>
            </a:r>
            <a:r>
              <a:rPr lang="fr-FR" dirty="0" smtClean="0">
                <a:solidFill>
                  <a:srgbClr val="000000"/>
                </a:solidFill>
              </a:rPr>
              <a:t>(</a:t>
            </a:r>
            <a:r>
              <a:rPr lang="el-GR" dirty="0" smtClean="0">
                <a:solidFill>
                  <a:srgbClr val="000000"/>
                </a:solidFill>
              </a:rPr>
              <a:t>Δ</a:t>
            </a:r>
            <a:r>
              <a:rPr lang="fr-FR" dirty="0" smtClean="0">
                <a:solidFill>
                  <a:srgbClr val="000000"/>
                </a:solidFill>
              </a:rPr>
              <a:t>P</a:t>
            </a:r>
            <a:r>
              <a:rPr lang="fr-FR" dirty="0">
                <a:solidFill>
                  <a:srgbClr val="000000"/>
                </a:solidFill>
              </a:rPr>
              <a:t>). Elle s'exprime en PSI.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Selon les avions, cette valeur se situe </a:t>
            </a:r>
            <a:r>
              <a:rPr lang="fr-FR" b="1" dirty="0">
                <a:solidFill>
                  <a:srgbClr val="000000"/>
                </a:solidFill>
              </a:rPr>
              <a:t>entre 8 et 9 PSI </a:t>
            </a:r>
            <a:endParaRPr lang="fr-FR" b="1" dirty="0" smtClean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fr-FR" b="1" dirty="0">
                <a:solidFill>
                  <a:srgbClr val="000000"/>
                </a:solidFill>
              </a:rPr>
              <a:t> </a:t>
            </a:r>
            <a:r>
              <a:rPr lang="fr-FR" b="1" dirty="0" smtClean="0">
                <a:solidFill>
                  <a:srgbClr val="000000"/>
                </a:solidFill>
              </a:rPr>
              <a:t>   </a:t>
            </a:r>
            <a:r>
              <a:rPr lang="fr-FR" dirty="0" smtClean="0">
                <a:solidFill>
                  <a:srgbClr val="000000"/>
                </a:solidFill>
              </a:rPr>
              <a:t>(</a:t>
            </a:r>
            <a:r>
              <a:rPr lang="fr-FR" dirty="0">
                <a:solidFill>
                  <a:srgbClr val="000000"/>
                </a:solidFill>
              </a:rPr>
              <a:t>par </a:t>
            </a:r>
            <a:r>
              <a:rPr lang="fr-FR" dirty="0" smtClean="0">
                <a:solidFill>
                  <a:srgbClr val="000000"/>
                </a:solidFill>
              </a:rPr>
              <a:t>exemple: 8,06 </a:t>
            </a:r>
            <a:r>
              <a:rPr lang="fr-FR" dirty="0">
                <a:solidFill>
                  <a:srgbClr val="000000"/>
                </a:solidFill>
              </a:rPr>
              <a:t>pour l'A320 et 8,55 pour le B777</a:t>
            </a:r>
            <a:r>
              <a:rPr lang="fr-FR" dirty="0" smtClean="0">
                <a:solidFill>
                  <a:srgbClr val="000000"/>
                </a:solidFill>
              </a:rPr>
              <a:t>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Il faut savoir interpréter ces paramètres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61842" y="326963"/>
            <a:ext cx="198528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généraux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5429" y="5729054"/>
            <a:ext cx="11375571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Exemple :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>
                <a:solidFill>
                  <a:srgbClr val="000000"/>
                </a:solidFill>
              </a:rPr>
              <a:t>Suite à une panne, un avion est limité à une pression différentielle de 5 PSI. </a:t>
            </a:r>
          </a:p>
          <a:p>
            <a:r>
              <a:rPr lang="fr-FR" dirty="0">
                <a:solidFill>
                  <a:srgbClr val="000000"/>
                </a:solidFill>
              </a:rPr>
              <a:t>A quelle altitude maximale peut-il voler ?</a:t>
            </a:r>
          </a:p>
        </p:txBody>
      </p:sp>
    </p:spTree>
    <p:extLst>
      <p:ext uri="{BB962C8B-B14F-4D97-AF65-F5344CB8AC3E}">
        <p14:creationId xmlns:p14="http://schemas.microsoft.com/office/powerpoint/2010/main" val="2184613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4788" y="1687080"/>
            <a:ext cx="5323042" cy="347274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54682" y="640133"/>
            <a:ext cx="6326863" cy="563231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La régulation est assurée par un calculateur, qui compare la température affichée par l'équipage à la température réelle mesurée dans la zone.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température dans la gaine d'air alimentant la zone est aussi mesurée afin d'ajuster la variation de la température d'alimentation en fonction de la modification souhaitée dans la zone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si </a:t>
            </a:r>
            <a:r>
              <a:rPr lang="fr-FR" dirty="0">
                <a:solidFill>
                  <a:srgbClr val="000000"/>
                </a:solidFill>
              </a:rPr>
              <a:t>on souhaite, par exemple, une augmentation de 1 °C dans une zone, il n'est pas nécessaire de faire varier la température dans la gaine de 30 °C 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Sur certains avions, le vernier de réglage de température comporte une position manuelle.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En </a:t>
            </a:r>
            <a:r>
              <a:rPr lang="fr-FR" dirty="0">
                <a:solidFill>
                  <a:srgbClr val="000000"/>
                </a:solidFill>
              </a:rPr>
              <a:t>cas de panne de régulation automatique, l'équipage sélectionne cette fonction </a:t>
            </a:r>
            <a:r>
              <a:rPr lang="fr-FR" dirty="0" smtClean="0">
                <a:solidFill>
                  <a:srgbClr val="000000"/>
                </a:solidFill>
              </a:rPr>
              <a:t>et </a:t>
            </a:r>
            <a:r>
              <a:rPr lang="fr-FR" dirty="0">
                <a:solidFill>
                  <a:srgbClr val="000000"/>
                </a:solidFill>
              </a:rPr>
              <a:t>pilote directement la vanne de réglage de température de zone par impulsions sur chaud ou froid.</a:t>
            </a:r>
          </a:p>
        </p:txBody>
      </p:sp>
      <p:sp>
        <p:nvSpPr>
          <p:cNvPr id="6" name="Rectangle 5"/>
          <p:cNvSpPr/>
          <p:nvPr/>
        </p:nvSpPr>
        <p:spPr>
          <a:xfrm>
            <a:off x="3418114" y="109248"/>
            <a:ext cx="5000215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 smtClean="0">
                <a:solidFill>
                  <a:srgbClr val="000000"/>
                </a:solidFill>
              </a:rPr>
              <a:t>Régulation </a:t>
            </a:r>
            <a:r>
              <a:rPr lang="fr-FR" dirty="0">
                <a:solidFill>
                  <a:srgbClr val="000000"/>
                </a:solidFill>
              </a:rPr>
              <a:t>de la température dans les zones cabine</a:t>
            </a:r>
          </a:p>
        </p:txBody>
      </p:sp>
    </p:spTree>
    <p:extLst>
      <p:ext uri="{BB962C8B-B14F-4D97-AF65-F5344CB8AC3E}">
        <p14:creationId xmlns:p14="http://schemas.microsoft.com/office/powerpoint/2010/main" val="132968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297" y="2732314"/>
            <a:ext cx="8402629" cy="344718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39296" y="1010922"/>
            <a:ext cx="11386457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réglementation fixe le débit minimum d'air frais devant entrer dans la cabine à </a:t>
            </a:r>
            <a:r>
              <a:rPr lang="fr-FR" b="1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208 l/min/passager </a:t>
            </a:r>
            <a:r>
              <a:rPr lang="fr-FR" dirty="0">
                <a:solidFill>
                  <a:srgbClr val="000000"/>
                </a:solidFill>
              </a:rPr>
              <a:t>ou membre d'équipage.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Afin </a:t>
            </a:r>
            <a:r>
              <a:rPr lang="fr-FR" dirty="0">
                <a:solidFill>
                  <a:srgbClr val="000000"/>
                </a:solidFill>
              </a:rPr>
              <a:t>d'améliorer la sensation de confort, des ventilateurs de recirculation insufflent de l'air recyclé préalablement </a:t>
            </a:r>
            <a:r>
              <a:rPr lang="fr-FR" b="1" dirty="0">
                <a:solidFill>
                  <a:srgbClr val="000000"/>
                </a:solidFill>
              </a:rPr>
              <a:t>filtré </a:t>
            </a:r>
            <a:r>
              <a:rPr lang="fr-FR" dirty="0">
                <a:solidFill>
                  <a:srgbClr val="000000"/>
                </a:solidFill>
              </a:rPr>
              <a:t>dans le collecteur froid (appelé « mixer unit » sur la figure).</a:t>
            </a:r>
          </a:p>
        </p:txBody>
      </p:sp>
      <p:sp>
        <p:nvSpPr>
          <p:cNvPr id="3" name="Rectangle 2"/>
          <p:cNvSpPr/>
          <p:nvPr/>
        </p:nvSpPr>
        <p:spPr>
          <a:xfrm>
            <a:off x="4597971" y="370505"/>
            <a:ext cx="2876878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Ventilateurs </a:t>
            </a:r>
            <a:r>
              <a:rPr lang="fr-FR" b="1" dirty="0">
                <a:solidFill>
                  <a:srgbClr val="000000"/>
                </a:solidFill>
              </a:rPr>
              <a:t>de recirculation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1106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24498" y="1947966"/>
            <a:ext cx="4639972" cy="30540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370114" y="846393"/>
            <a:ext cx="6379028" cy="54508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Certains </a:t>
            </a:r>
            <a:r>
              <a:rPr lang="fr-FR" dirty="0">
                <a:solidFill>
                  <a:srgbClr val="000000"/>
                </a:solidFill>
              </a:rPr>
              <a:t>avions, notamment les Airbus, sont équipés d'un dispositif de ventilation de la cabine </a:t>
            </a:r>
            <a:r>
              <a:rPr lang="fr-FR" b="1" dirty="0">
                <a:solidFill>
                  <a:srgbClr val="000000"/>
                </a:solidFill>
              </a:rPr>
              <a:t>en vol </a:t>
            </a:r>
            <a:r>
              <a:rPr lang="fr-FR" dirty="0">
                <a:solidFill>
                  <a:srgbClr val="000000"/>
                </a:solidFill>
              </a:rPr>
              <a:t>par de l'air extérieur.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 </a:t>
            </a:r>
            <a:r>
              <a:rPr lang="fr-FR" dirty="0">
                <a:solidFill>
                  <a:srgbClr val="000000"/>
                </a:solidFill>
              </a:rPr>
              <a:t>principe est une écope commandée par un vérin électrique permettant à l'air extérieur de pénétrer dans le collecteur froid, de traverser la cabine, puis d'être extrait par les vannes de décharges.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Ceci implique que la cabine soit dépressurisée, et donc que l'avion vole à une altitude compatible avec les besoins respiratoires humains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Ce dispositif, à la disposition de l'équipage technique, peut être utilisé pour évacuer de la fumée, ou bien en cas de panne de tous les groupes de conditionnement d'air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055614" y="131019"/>
            <a:ext cx="1471172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Ram air valve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906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5028" y="1635171"/>
            <a:ext cx="7228113" cy="332418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4" name="Rectangle 3"/>
          <p:cNvSpPr/>
          <p:nvPr/>
        </p:nvSpPr>
        <p:spPr>
          <a:xfrm>
            <a:off x="222193" y="1680009"/>
            <a:ext cx="4426008" cy="295786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Réglage </a:t>
            </a:r>
            <a:r>
              <a:rPr lang="fr-FR" dirty="0">
                <a:solidFill>
                  <a:srgbClr val="000000"/>
                </a:solidFill>
              </a:rPr>
              <a:t>de la température dans les </a:t>
            </a:r>
            <a:r>
              <a:rPr lang="fr-FR" dirty="0" smtClean="0">
                <a:solidFill>
                  <a:srgbClr val="000000"/>
                </a:solidFill>
              </a:rPr>
              <a:t>zones.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Commande </a:t>
            </a:r>
            <a:r>
              <a:rPr lang="fr-FR" dirty="0">
                <a:solidFill>
                  <a:srgbClr val="000000"/>
                </a:solidFill>
              </a:rPr>
              <a:t>de la vanne de régulation d'air chaud </a:t>
            </a:r>
            <a:r>
              <a:rPr lang="fr-FR" dirty="0" smtClean="0">
                <a:solidFill>
                  <a:srgbClr val="000000"/>
                </a:solidFill>
              </a:rPr>
              <a:t>(</a:t>
            </a:r>
            <a:r>
              <a:rPr lang="fr-FR" dirty="0">
                <a:solidFill>
                  <a:srgbClr val="000000"/>
                </a:solidFill>
              </a:rPr>
              <a:t>88 °C dans la gaine).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Commandes </a:t>
            </a:r>
            <a:r>
              <a:rPr lang="fr-FR" dirty="0">
                <a:solidFill>
                  <a:srgbClr val="000000"/>
                </a:solidFill>
              </a:rPr>
              <a:t>des packs avec voyants d'alarme </a:t>
            </a:r>
            <a:r>
              <a:rPr lang="fr-FR" dirty="0" smtClean="0">
                <a:solidFill>
                  <a:srgbClr val="000000"/>
                </a:solidFill>
              </a:rPr>
              <a:t>intégrés.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Commande </a:t>
            </a:r>
            <a:r>
              <a:rPr lang="fr-FR" dirty="0">
                <a:solidFill>
                  <a:srgbClr val="000000"/>
                </a:solidFill>
              </a:rPr>
              <a:t>du débit des packs.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Commande </a:t>
            </a:r>
            <a:r>
              <a:rPr lang="fr-FR" dirty="0">
                <a:solidFill>
                  <a:srgbClr val="000000"/>
                </a:solidFill>
              </a:rPr>
              <a:t>de la ram air valve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657600" y="188628"/>
            <a:ext cx="491506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Commandes et alarmes du 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420821" y="704815"/>
            <a:ext cx="33886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dirty="0">
                <a:solidFill>
                  <a:srgbClr val="000000"/>
                </a:solidFill>
              </a:rPr>
              <a:t>Panneau de commande de l'A320.</a:t>
            </a:r>
          </a:p>
        </p:txBody>
      </p:sp>
      <p:sp>
        <p:nvSpPr>
          <p:cNvPr id="9" name="Rectangle 8"/>
          <p:cNvSpPr/>
          <p:nvPr/>
        </p:nvSpPr>
        <p:spPr>
          <a:xfrm>
            <a:off x="4855029" y="5054378"/>
            <a:ext cx="72281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400" i="1" dirty="0">
                <a:solidFill>
                  <a:srgbClr val="000000"/>
                </a:solidFill>
              </a:rPr>
              <a:t>Panneau de commande du conditionnement d'air sur A320 (vue partielle du panneau </a:t>
            </a:r>
            <a:r>
              <a:rPr lang="fr-FR" sz="1400" i="1" dirty="0" smtClean="0">
                <a:solidFill>
                  <a:srgbClr val="000000"/>
                </a:solidFill>
              </a:rPr>
              <a:t>AIR </a:t>
            </a:r>
            <a:r>
              <a:rPr lang="fr-FR" sz="1400" i="1" dirty="0">
                <a:solidFill>
                  <a:srgbClr val="000000"/>
                </a:solidFill>
              </a:rPr>
              <a:t>COND »).</a:t>
            </a:r>
            <a:endParaRPr lang="fr-FR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60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58935" y="1183366"/>
            <a:ext cx="4458892" cy="528274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4170" y="1895218"/>
            <a:ext cx="6400801" cy="397031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Sur la photo ci-dessus, on voit que la commande </a:t>
            </a:r>
            <a:r>
              <a:rPr lang="fr-FR" dirty="0" smtClean="0">
                <a:solidFill>
                  <a:srgbClr val="000000"/>
                </a:solidFill>
              </a:rPr>
              <a:t>«FLT </a:t>
            </a:r>
            <a:r>
              <a:rPr lang="fr-FR" dirty="0">
                <a:solidFill>
                  <a:srgbClr val="000000"/>
                </a:solidFill>
              </a:rPr>
              <a:t>DECK </a:t>
            </a:r>
            <a:r>
              <a:rPr lang="fr-FR" dirty="0" smtClean="0">
                <a:solidFill>
                  <a:srgbClr val="000000"/>
                </a:solidFill>
              </a:rPr>
              <a:t>TEMP» </a:t>
            </a:r>
            <a:r>
              <a:rPr lang="fr-FR" dirty="0">
                <a:solidFill>
                  <a:srgbClr val="000000"/>
                </a:solidFill>
              </a:rPr>
              <a:t>possède un mode secours manuel (« MAN </a:t>
            </a:r>
            <a:r>
              <a:rPr lang="fr-FR" dirty="0" smtClean="0">
                <a:solidFill>
                  <a:srgbClr val="000000"/>
                </a:solidFill>
              </a:rPr>
              <a:t>»).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On remarque aussi que la commande </a:t>
            </a:r>
            <a:r>
              <a:rPr lang="fr-FR" dirty="0" smtClean="0">
                <a:solidFill>
                  <a:srgbClr val="000000"/>
                </a:solidFill>
              </a:rPr>
              <a:t>«CABIN TEMP» </a:t>
            </a:r>
            <a:r>
              <a:rPr lang="fr-FR" dirty="0">
                <a:solidFill>
                  <a:srgbClr val="000000"/>
                </a:solidFill>
              </a:rPr>
              <a:t>ne possède qu'un vernier, alors que le conditionnement d'air de l'avion est découpé en six zones cabine.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Sur </a:t>
            </a:r>
            <a:r>
              <a:rPr lang="fr-FR" dirty="0">
                <a:solidFill>
                  <a:srgbClr val="000000"/>
                </a:solidFill>
              </a:rPr>
              <a:t>les grands avions récents, l'équipage technique dispose d'une commande lui permettant d'afficher une température de référence en cabine (« master température »).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climatisation des zones cabine est déléguée à l'équipage commercial, dans une certaine limite autour de la température de référence.</a:t>
            </a:r>
          </a:p>
        </p:txBody>
      </p:sp>
      <p:sp>
        <p:nvSpPr>
          <p:cNvPr id="6" name="Rectangle 5"/>
          <p:cNvSpPr/>
          <p:nvPr/>
        </p:nvSpPr>
        <p:spPr>
          <a:xfrm>
            <a:off x="3233057" y="120967"/>
            <a:ext cx="491506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Commandes et alarmes du conditionnement d'air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16828" y="574550"/>
            <a:ext cx="3218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dirty="0">
                <a:solidFill>
                  <a:srgbClr val="000000"/>
                </a:solidFill>
              </a:rPr>
              <a:t>Panneau de commande de </a:t>
            </a:r>
            <a:r>
              <a:rPr lang="fr-FR" dirty="0" smtClean="0">
                <a:solidFill>
                  <a:srgbClr val="000000"/>
                </a:solidFill>
              </a:rPr>
              <a:t>B777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14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62741" y="1983939"/>
            <a:ext cx="9416143" cy="30008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Les ensembles turbine/compresseur, tournants à des vitesses de rotation élevées, sont pourvus de détecteurs de surchauffe et de survitesse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ils déclenchent des alarmes au poste de pilotage lorsque des anomalies se manifestent.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Conjointement à ces alarmes, il y a généralement arrêt automatique et définitif du groupe de réfrigération.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/>
              <a:t>Une surveillance est également assurée dans les gaines de distribution concernant les anomalies de surchauffe.</a:t>
            </a:r>
            <a:endParaRPr lang="fr-FR" dirty="0"/>
          </a:p>
        </p:txBody>
      </p:sp>
      <p:sp>
        <p:nvSpPr>
          <p:cNvPr id="5" name="Rectangle 4"/>
          <p:cNvSpPr/>
          <p:nvPr/>
        </p:nvSpPr>
        <p:spPr>
          <a:xfrm>
            <a:off x="4561199" y="620877"/>
            <a:ext cx="3243773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dirty="0"/>
              <a:t>Protection des groupes et gaines</a:t>
            </a:r>
          </a:p>
        </p:txBody>
      </p:sp>
    </p:spTree>
    <p:extLst>
      <p:ext uri="{BB962C8B-B14F-4D97-AF65-F5344CB8AC3E}">
        <p14:creationId xmlns:p14="http://schemas.microsoft.com/office/powerpoint/2010/main" val="3780281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3600" y="2166257"/>
            <a:ext cx="6117771" cy="3291177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7199" y="2502779"/>
            <a:ext cx="5045788" cy="313932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températures </a:t>
            </a:r>
            <a:r>
              <a:rPr lang="fr-FR" dirty="0" smtClean="0">
                <a:solidFill>
                  <a:srgbClr val="000000"/>
                </a:solidFill>
              </a:rPr>
              <a:t>affichées: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Couleur </a:t>
            </a:r>
            <a:r>
              <a:rPr lang="fr-FR" dirty="0">
                <a:solidFill>
                  <a:srgbClr val="000000"/>
                </a:solidFill>
              </a:rPr>
              <a:t>magenta sont les </a:t>
            </a:r>
            <a:r>
              <a:rPr lang="fr-FR" dirty="0" smtClean="0">
                <a:solidFill>
                  <a:srgbClr val="000000"/>
                </a:solidFill>
              </a:rPr>
              <a:t>«</a:t>
            </a:r>
            <a:r>
              <a:rPr lang="fr-FR" dirty="0" err="1" smtClean="0">
                <a:solidFill>
                  <a:srgbClr val="000000"/>
                </a:solidFill>
              </a:rPr>
              <a:t>target</a:t>
            </a:r>
            <a:r>
              <a:rPr lang="fr-FR" dirty="0" smtClean="0">
                <a:solidFill>
                  <a:srgbClr val="000000"/>
                </a:solidFill>
              </a:rPr>
              <a:t> </a:t>
            </a:r>
            <a:r>
              <a:rPr lang="fr-FR" dirty="0">
                <a:solidFill>
                  <a:srgbClr val="000000"/>
                </a:solidFill>
              </a:rPr>
              <a:t>températures » affichées par l'équipage,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températures affichées en blanc sont les valeurs mesurées dans les zones.</a:t>
            </a:r>
          </a:p>
          <a:p>
            <a:pPr algn="just"/>
            <a:endParaRPr lang="fr-FR" dirty="0" smtClean="0">
              <a:solidFill>
                <a:srgbClr val="000000"/>
              </a:solidFill>
            </a:endParaRPr>
          </a:p>
          <a:p>
            <a:pPr algn="just"/>
            <a:r>
              <a:rPr lang="fr-FR" dirty="0" smtClean="0">
                <a:solidFill>
                  <a:srgbClr val="000000"/>
                </a:solidFill>
              </a:rPr>
              <a:t>On </a:t>
            </a:r>
            <a:r>
              <a:rPr lang="fr-FR" dirty="0">
                <a:solidFill>
                  <a:srgbClr val="000000"/>
                </a:solidFill>
              </a:rPr>
              <a:t>note également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</a:t>
            </a:r>
            <a:r>
              <a:rPr lang="fr-FR" dirty="0">
                <a:solidFill>
                  <a:srgbClr val="000000"/>
                </a:solidFill>
              </a:rPr>
              <a:t>position de la vanne de régulation de température du cockpit (« F/D TRIM »),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ainsi </a:t>
            </a:r>
            <a:r>
              <a:rPr lang="fr-FR" dirty="0">
                <a:solidFill>
                  <a:srgbClr val="000000"/>
                </a:solidFill>
              </a:rPr>
              <a:t>que l'état des vannes d'air </a:t>
            </a:r>
            <a:r>
              <a:rPr lang="fr-FR" dirty="0" smtClean="0">
                <a:solidFill>
                  <a:srgbClr val="000000"/>
                </a:solidFill>
              </a:rPr>
              <a:t>chaud: «TRIM AIR».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2987" y="141905"/>
            <a:ext cx="122956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Indications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657059"/>
            <a:ext cx="10929257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dirty="0">
                <a:solidFill>
                  <a:srgbClr val="000000"/>
                </a:solidFill>
              </a:rPr>
              <a:t>Les paramètres de conditionnement d'air affichés au cockpit varient selon les constructeurs. Cela peut aller des températures ambiantes aux différents paramètres internes des groupes de conditionnement d'air. Voici deux exemples.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0940" y="1884599"/>
            <a:ext cx="36875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Indications de climatisation sur B777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52015" y="5457434"/>
            <a:ext cx="3587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i="1" dirty="0">
                <a:solidFill>
                  <a:srgbClr val="000000"/>
                </a:solidFill>
              </a:rPr>
              <a:t>Ecran « AIR » du B777 (vue partielle)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43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7452" y="1937982"/>
            <a:ext cx="6780240" cy="303416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5" name="Rectangle 4"/>
          <p:cNvSpPr/>
          <p:nvPr/>
        </p:nvSpPr>
        <p:spPr>
          <a:xfrm>
            <a:off x="4143064" y="670611"/>
            <a:ext cx="3697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 smtClean="0">
                <a:solidFill>
                  <a:srgbClr val="000000"/>
                </a:solidFill>
              </a:rPr>
              <a:t>Indications </a:t>
            </a:r>
            <a:r>
              <a:rPr lang="fr-FR" b="1" dirty="0">
                <a:solidFill>
                  <a:srgbClr val="000000"/>
                </a:solidFill>
              </a:rPr>
              <a:t>de climatisation sur A320</a:t>
            </a:r>
            <a:endParaRPr lang="fr-FR" sz="36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71818" y="2023901"/>
            <a:ext cx="4025200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Indication </a:t>
            </a:r>
            <a:r>
              <a:rPr lang="fr-FR" dirty="0">
                <a:solidFill>
                  <a:srgbClr val="000000"/>
                </a:solidFill>
              </a:rPr>
              <a:t>de fonctionnement des ventilateurs de recirculation.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Températures </a:t>
            </a:r>
            <a:r>
              <a:rPr lang="fr-FR" dirty="0">
                <a:solidFill>
                  <a:srgbClr val="000000"/>
                </a:solidFill>
              </a:rPr>
              <a:t>mesurées dans les zones.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Températures </a:t>
            </a:r>
            <a:r>
              <a:rPr lang="fr-FR" dirty="0">
                <a:solidFill>
                  <a:srgbClr val="000000"/>
                </a:solidFill>
              </a:rPr>
              <a:t>dans les gaines d'air de climatisation des zones.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Position </a:t>
            </a:r>
            <a:r>
              <a:rPr lang="fr-FR" dirty="0">
                <a:solidFill>
                  <a:srgbClr val="000000"/>
                </a:solidFill>
              </a:rPr>
              <a:t>des vannes de régulation de température des zones. </a:t>
            </a:r>
            <a:endParaRPr lang="fr-FR" dirty="0" smtClean="0">
              <a:solidFill>
                <a:srgbClr val="000000"/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rgbClr val="000000"/>
                </a:solidFill>
              </a:rPr>
              <a:t>Etat </a:t>
            </a:r>
            <a:r>
              <a:rPr lang="fr-FR" dirty="0">
                <a:solidFill>
                  <a:srgbClr val="000000"/>
                </a:solidFill>
              </a:rPr>
              <a:t>de la vanne de régulation d'air chaud</a:t>
            </a:r>
            <a:r>
              <a:rPr lang="fr-FR" dirty="0" smtClean="0">
                <a:solidFill>
                  <a:srgbClr val="000000"/>
                </a:solidFill>
              </a:rPr>
              <a:t>.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502987" y="141905"/>
            <a:ext cx="122956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Indications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53611" y="5051363"/>
            <a:ext cx="4347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i="1" dirty="0">
                <a:solidFill>
                  <a:srgbClr val="000000"/>
                </a:solidFill>
              </a:rPr>
              <a:t>Indications de climatisation cabine sur A320.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239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2663" y="511237"/>
            <a:ext cx="4410214" cy="611529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02987" y="98361"/>
            <a:ext cx="122956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Indications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1853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534328" y="773669"/>
            <a:ext cx="198528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Principes généraux</a:t>
            </a:r>
            <a:endParaRPr lang="fr-FR" dirty="0">
              <a:solidFill>
                <a:srgbClr val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72144" y="2583433"/>
            <a:ext cx="6291942" cy="120032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Exemple :</a:t>
            </a:r>
            <a:endParaRPr lang="fr-FR" dirty="0">
              <a:solidFill>
                <a:srgbClr val="000000"/>
              </a:solidFill>
            </a:endParaRPr>
          </a:p>
          <a:p>
            <a:r>
              <a:rPr lang="fr-FR" dirty="0">
                <a:solidFill>
                  <a:srgbClr val="000000"/>
                </a:solidFill>
              </a:rPr>
              <a:t>Suite à une panne, un avion est limité à une pression différentielle de 5 PSI. </a:t>
            </a:r>
          </a:p>
          <a:p>
            <a:r>
              <a:rPr lang="fr-FR" dirty="0">
                <a:solidFill>
                  <a:srgbClr val="000000"/>
                </a:solidFill>
              </a:rPr>
              <a:t>A quelle altitude maximale peut-il voler ?</a:t>
            </a:r>
          </a:p>
        </p:txBody>
      </p:sp>
      <p:pic>
        <p:nvPicPr>
          <p:cNvPr id="8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10401" y="142297"/>
            <a:ext cx="4886666" cy="660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2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2986" y="119035"/>
            <a:ext cx="2302567" cy="3386166"/>
          </a:xfrm>
          <a:prstGeom prst="rect">
            <a:avLst/>
          </a:prstGeom>
        </p:spPr>
      </p:pic>
      <p:pic>
        <p:nvPicPr>
          <p:cNvPr id="5" name="Espace réservé du contenu 3"/>
          <p:cNvPicPr>
            <a:picLocks noChangeAspect="1"/>
          </p:cNvPicPr>
          <p:nvPr/>
        </p:nvPicPr>
        <p:blipFill rotWithShape="1">
          <a:blip r:embed="rId2"/>
          <a:srcRect t="35586" b="20498"/>
          <a:stretch/>
        </p:blipFill>
        <p:spPr>
          <a:xfrm>
            <a:off x="1036902" y="511629"/>
            <a:ext cx="7018525" cy="322217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92618" y="3844971"/>
            <a:ext cx="10621695" cy="286232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Pour </a:t>
            </a:r>
            <a:r>
              <a:rPr lang="fr-FR" dirty="0">
                <a:solidFill>
                  <a:srgbClr val="000000"/>
                </a:solidFill>
              </a:rPr>
              <a:t>résoudre ce problème, nous utiliserons le tableau de l'atmosphère standard.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Nous </a:t>
            </a:r>
            <a:r>
              <a:rPr lang="fr-FR" dirty="0">
                <a:solidFill>
                  <a:srgbClr val="000000"/>
                </a:solidFill>
              </a:rPr>
              <a:t>savons que, pour des raisons réglementaires, la cabine ne doit pas dépasser </a:t>
            </a:r>
            <a:r>
              <a:rPr lang="fr-FR" dirty="0" smtClean="0">
                <a:solidFill>
                  <a:srgbClr val="000000"/>
                </a:solidFill>
              </a:rPr>
              <a:t>8000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Cette </a:t>
            </a:r>
            <a:r>
              <a:rPr lang="fr-FR" dirty="0">
                <a:solidFill>
                  <a:srgbClr val="000000"/>
                </a:solidFill>
              </a:rPr>
              <a:t>altitude correspond à une pression de 10,92 PSI.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Comme nous sommes limités à une </a:t>
            </a:r>
            <a:r>
              <a:rPr lang="el-GR" dirty="0">
                <a:solidFill>
                  <a:srgbClr val="000000"/>
                </a:solidFill>
              </a:rPr>
              <a:t>Δ </a:t>
            </a:r>
            <a:r>
              <a:rPr lang="fr-FR" dirty="0" smtClean="0">
                <a:solidFill>
                  <a:srgbClr val="000000"/>
                </a:solidFill>
              </a:rPr>
              <a:t>P </a:t>
            </a:r>
            <a:r>
              <a:rPr lang="fr-FR" dirty="0">
                <a:solidFill>
                  <a:srgbClr val="000000"/>
                </a:solidFill>
              </a:rPr>
              <a:t>de 5 PSI, la pression à l'extérieur de l'avion doit être au minimum de : 10,92 - 5 = 5,92 PSI.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Dans le tableau, cette pression, exprimée en altitude, est située entre 23 000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 (5,95 PSI) et 24 000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 (5,70 PSI).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Il nous faut choisir entre ces deux valeurs.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Nous </a:t>
            </a:r>
            <a:r>
              <a:rPr lang="fr-FR" dirty="0">
                <a:solidFill>
                  <a:srgbClr val="000000"/>
                </a:solidFill>
              </a:rPr>
              <a:t>opterons pour 23 000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, soit une </a:t>
            </a:r>
            <a:r>
              <a:rPr lang="el-GR" dirty="0" smtClean="0">
                <a:solidFill>
                  <a:srgbClr val="000000"/>
                </a:solidFill>
              </a:rPr>
              <a:t>Δ</a:t>
            </a:r>
            <a:r>
              <a:rPr lang="fr-FR" dirty="0" smtClean="0">
                <a:solidFill>
                  <a:srgbClr val="000000"/>
                </a:solidFill>
              </a:rPr>
              <a:t>P </a:t>
            </a:r>
            <a:r>
              <a:rPr lang="fr-FR" dirty="0">
                <a:solidFill>
                  <a:srgbClr val="000000"/>
                </a:solidFill>
              </a:rPr>
              <a:t>de 4,97 PSI, car l'altitude de 24 000 </a:t>
            </a:r>
            <a:r>
              <a:rPr lang="fr-FR" dirty="0" err="1">
                <a:solidFill>
                  <a:srgbClr val="000000"/>
                </a:solidFill>
              </a:rPr>
              <a:t>ft</a:t>
            </a:r>
            <a:r>
              <a:rPr lang="fr-FR" dirty="0">
                <a:solidFill>
                  <a:srgbClr val="000000"/>
                </a:solidFill>
              </a:rPr>
              <a:t> entraînerait une </a:t>
            </a:r>
            <a:r>
              <a:rPr lang="el-GR" dirty="0">
                <a:solidFill>
                  <a:srgbClr val="000000"/>
                </a:solidFill>
              </a:rPr>
              <a:t>Δ </a:t>
            </a:r>
            <a:r>
              <a:rPr lang="fr-FR" dirty="0" smtClean="0">
                <a:solidFill>
                  <a:srgbClr val="000000"/>
                </a:solidFill>
              </a:rPr>
              <a:t>P </a:t>
            </a:r>
            <a:r>
              <a:rPr lang="fr-FR" dirty="0">
                <a:solidFill>
                  <a:srgbClr val="000000"/>
                </a:solidFill>
              </a:rPr>
              <a:t>de 5,22 PSI, supérieure à la limite imposée dans cet exemple (5 PSI).</a:t>
            </a:r>
          </a:p>
        </p:txBody>
      </p:sp>
      <p:pic>
        <p:nvPicPr>
          <p:cNvPr id="7" name="Espace réservé du contenu 3"/>
          <p:cNvPicPr>
            <a:picLocks noChangeAspect="1"/>
          </p:cNvPicPr>
          <p:nvPr/>
        </p:nvPicPr>
        <p:blipFill rotWithShape="1">
          <a:blip r:embed="rId2"/>
          <a:srcRect b="92585"/>
          <a:stretch/>
        </p:blipFill>
        <p:spPr>
          <a:xfrm>
            <a:off x="1036902" y="0"/>
            <a:ext cx="7018525" cy="70757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8151409" y="3475639"/>
            <a:ext cx="9955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i="1" dirty="0">
                <a:solidFill>
                  <a:srgbClr val="000000"/>
                </a:solidFill>
              </a:rPr>
              <a:t>Réponse</a:t>
            </a:r>
            <a:endParaRPr lang="fr-F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814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4977" y="956054"/>
            <a:ext cx="11473543" cy="161582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/>
            <a:r>
              <a:rPr lang="fr-FR" b="1" u="sng" dirty="0" smtClean="0">
                <a:solidFill>
                  <a:srgbClr val="000000"/>
                </a:solidFill>
              </a:rPr>
              <a:t>Génération pneumatique</a:t>
            </a:r>
            <a:endParaRPr lang="fr-FR" b="1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dirty="0" smtClean="0">
                <a:solidFill>
                  <a:srgbClr val="000000"/>
                </a:solidFill>
              </a:rPr>
              <a:t>La source d'air est la génération pneumatique de l'avion,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La température est abaissée dans un dispositif appelé «</a:t>
            </a:r>
            <a:r>
              <a:rPr lang="fr-FR" b="1" dirty="0" smtClean="0">
                <a:solidFill>
                  <a:srgbClr val="000000"/>
                </a:solidFill>
              </a:rPr>
              <a:t>groupe de conditionnement d'air » (pack),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Son </a:t>
            </a:r>
            <a:r>
              <a:rPr lang="fr-FR" b="1" dirty="0" smtClean="0">
                <a:solidFill>
                  <a:srgbClr val="000000"/>
                </a:solidFill>
              </a:rPr>
              <a:t>débit </a:t>
            </a:r>
            <a:r>
              <a:rPr lang="fr-FR" dirty="0" smtClean="0">
                <a:solidFill>
                  <a:srgbClr val="000000"/>
                </a:solidFill>
              </a:rPr>
              <a:t>est maintenu </a:t>
            </a:r>
            <a:r>
              <a:rPr lang="fr-FR" b="1" dirty="0" smtClean="0">
                <a:solidFill>
                  <a:srgbClr val="000000"/>
                </a:solidFill>
              </a:rPr>
              <a:t>sensiblement constant </a:t>
            </a:r>
            <a:r>
              <a:rPr lang="fr-FR" dirty="0" smtClean="0">
                <a:solidFill>
                  <a:srgbClr val="000000"/>
                </a:solidFill>
              </a:rPr>
              <a:t>par la vanne de groupe de conditionnement d'air (pack valve).</a:t>
            </a:r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852" t="3150" r="6028"/>
          <a:stretch/>
        </p:blipFill>
        <p:spPr>
          <a:xfrm>
            <a:off x="6644880" y="2973155"/>
            <a:ext cx="5083640" cy="349497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pic>
      <p:sp>
        <p:nvSpPr>
          <p:cNvPr id="3" name="Rectangle 2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39488" y="2679272"/>
            <a:ext cx="6096000" cy="3788858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b="1" u="sng" dirty="0">
                <a:solidFill>
                  <a:srgbClr val="000000"/>
                </a:solidFill>
              </a:rPr>
              <a:t>Vanne de décharge</a:t>
            </a:r>
            <a:endParaRPr lang="fr-FR" b="1" dirty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0000"/>
                </a:solidFill>
              </a:rPr>
              <a:t>L'air de la cabine est évacué dans l'atmosphère par la </a:t>
            </a:r>
            <a:r>
              <a:rPr lang="fr-FR" b="1" dirty="0">
                <a:solidFill>
                  <a:srgbClr val="000000"/>
                </a:solidFill>
              </a:rPr>
              <a:t>vanne de décharge </a:t>
            </a:r>
            <a:r>
              <a:rPr lang="fr-FR" dirty="0">
                <a:solidFill>
                  <a:srgbClr val="000000"/>
                </a:solidFill>
              </a:rPr>
              <a:t>(</a:t>
            </a:r>
            <a:r>
              <a:rPr lang="fr-FR" dirty="0" err="1">
                <a:solidFill>
                  <a:srgbClr val="000000"/>
                </a:solidFill>
              </a:rPr>
              <a:t>outflow</a:t>
            </a:r>
            <a:r>
              <a:rPr lang="fr-FR" dirty="0">
                <a:solidFill>
                  <a:srgbClr val="000000"/>
                </a:solidFill>
              </a:rPr>
              <a:t> valve), appelée aussi </a:t>
            </a:r>
            <a:r>
              <a:rPr lang="fr-FR" dirty="0" smtClean="0">
                <a:solidFill>
                  <a:srgbClr val="000000"/>
                </a:solidFill>
              </a:rPr>
              <a:t>«</a:t>
            </a:r>
            <a:r>
              <a:rPr lang="fr-FR" b="1" dirty="0" smtClean="0">
                <a:solidFill>
                  <a:srgbClr val="000000"/>
                </a:solidFill>
              </a:rPr>
              <a:t>vanne </a:t>
            </a:r>
            <a:r>
              <a:rPr lang="fr-FR" b="1" dirty="0">
                <a:solidFill>
                  <a:srgbClr val="000000"/>
                </a:solidFill>
              </a:rPr>
              <a:t>de </a:t>
            </a:r>
            <a:r>
              <a:rPr lang="fr-FR" b="1" dirty="0" smtClean="0">
                <a:solidFill>
                  <a:srgbClr val="000000"/>
                </a:solidFill>
              </a:rPr>
              <a:t>régulation</a:t>
            </a:r>
            <a:r>
              <a:rPr lang="fr-FR" dirty="0" smtClean="0">
                <a:solidFill>
                  <a:srgbClr val="000000"/>
                </a:solidFill>
              </a:rPr>
              <a:t>»,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Elle est mue </a:t>
            </a:r>
            <a:r>
              <a:rPr lang="fr-FR" dirty="0">
                <a:solidFill>
                  <a:srgbClr val="000000"/>
                </a:solidFill>
              </a:rPr>
              <a:t>par deux ou trois moteurs électriques. </a:t>
            </a:r>
            <a:endParaRPr lang="fr-FR" dirty="0" smtClean="0">
              <a:solidFill>
                <a:srgbClr val="000000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C'est </a:t>
            </a:r>
            <a:r>
              <a:rPr lang="fr-FR" dirty="0">
                <a:solidFill>
                  <a:srgbClr val="000000"/>
                </a:solidFill>
              </a:rPr>
              <a:t>la modulation du débit de sortie qui assure la régulation de la pression dans la </a:t>
            </a:r>
            <a:r>
              <a:rPr lang="fr-FR" dirty="0" smtClean="0">
                <a:solidFill>
                  <a:srgbClr val="000000"/>
                </a:solidFill>
              </a:rPr>
              <a:t>cabine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dirty="0" smtClean="0">
                <a:solidFill>
                  <a:srgbClr val="000000"/>
                </a:solidFill>
              </a:rPr>
              <a:t>les </a:t>
            </a:r>
            <a:r>
              <a:rPr lang="fr-FR" dirty="0">
                <a:solidFill>
                  <a:srgbClr val="000000"/>
                </a:solidFill>
              </a:rPr>
              <a:t>avions gros porteurs sont généralement équipés de deux vannes de décharge).</a:t>
            </a:r>
          </a:p>
        </p:txBody>
      </p:sp>
    </p:spTree>
    <p:extLst>
      <p:ext uri="{BB962C8B-B14F-4D97-AF65-F5344CB8AC3E}">
        <p14:creationId xmlns:p14="http://schemas.microsoft.com/office/powerpoint/2010/main" val="2107103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68749" y="990210"/>
            <a:ext cx="6162736" cy="576717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81267" y="620878"/>
            <a:ext cx="2002151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algn="just"/>
            <a:r>
              <a:rPr lang="fr-FR" b="1" dirty="0">
                <a:solidFill>
                  <a:srgbClr val="000000"/>
                </a:solidFill>
              </a:rPr>
              <a:t>Vanne de décharge</a:t>
            </a:r>
          </a:p>
        </p:txBody>
      </p:sp>
      <p:sp>
        <p:nvSpPr>
          <p:cNvPr id="5" name="Rectangle 4"/>
          <p:cNvSpPr/>
          <p:nvPr/>
        </p:nvSpPr>
        <p:spPr>
          <a:xfrm>
            <a:off x="3178628" y="185448"/>
            <a:ext cx="5752857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fr-FR" b="1" dirty="0">
                <a:solidFill>
                  <a:srgbClr val="000000"/>
                </a:solidFill>
              </a:rPr>
              <a:t>Les principaux composants d'un système de pressurisation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52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795</TotalTime>
  <Words>4935</Words>
  <Application>Microsoft Office PowerPoint</Application>
  <PresentationFormat>Grand écran</PresentationFormat>
  <Paragraphs>399</Paragraphs>
  <Slides>58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58</vt:i4>
      </vt:variant>
    </vt:vector>
  </HeadingPairs>
  <TitlesOfParts>
    <vt:vector size="64" baseType="lpstr">
      <vt:lpstr>Arial</vt:lpstr>
      <vt:lpstr>Calibri</vt:lpstr>
      <vt:lpstr>Calibri Light</vt:lpstr>
      <vt:lpstr>Courier New</vt:lpstr>
      <vt:lpstr>Times New Roman</vt:lpstr>
      <vt:lpstr>Thème Office</vt:lpstr>
      <vt:lpstr>CONDITIONNEIVŒNT D'AIR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CONDITIONNEIVŒNT D'AIR</dc:title>
  <dc:creator>212665122430</dc:creator>
  <cp:lastModifiedBy>Ahmed Youssef</cp:lastModifiedBy>
  <cp:revision>65</cp:revision>
  <dcterms:created xsi:type="dcterms:W3CDTF">2022-09-02T10:44:30Z</dcterms:created>
  <dcterms:modified xsi:type="dcterms:W3CDTF">2022-11-17T08:46:50Z</dcterms:modified>
</cp:coreProperties>
</file>

<file path=docProps/thumbnail.jpeg>
</file>